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Catamaran"/>
      <p:regular r:id="rId26"/>
      <p:bold r:id="rId27"/>
    </p:embeddedFont>
    <p:embeddedFont>
      <p:font typeface="Quattrocento Sans"/>
      <p:regular r:id="rId28"/>
      <p:bold r:id="rId29"/>
      <p:italic r:id="rId30"/>
      <p:boldItalic r:id="rId31"/>
    </p:embeddedFont>
    <p:embeddedFont>
      <p:font typeface="Catamaran Light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g9XP4A1s0wfaRO2AFcD/6pB+YC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atamaran-regular.fntdata"/><Relationship Id="rId25" Type="http://schemas.openxmlformats.org/officeDocument/2006/relationships/slide" Target="slides/slide21.xml"/><Relationship Id="rId28" Type="http://schemas.openxmlformats.org/officeDocument/2006/relationships/font" Target="fonts/QuattrocentoSans-regular.fntdata"/><Relationship Id="rId27" Type="http://schemas.openxmlformats.org/officeDocument/2006/relationships/font" Target="fonts/Catamaran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boldItalic.fntdata"/><Relationship Id="rId30" Type="http://schemas.openxmlformats.org/officeDocument/2006/relationships/font" Target="fonts/QuattrocentoSans-italic.fntdata"/><Relationship Id="rId11" Type="http://schemas.openxmlformats.org/officeDocument/2006/relationships/slide" Target="slides/slide7.xml"/><Relationship Id="rId33" Type="http://schemas.openxmlformats.org/officeDocument/2006/relationships/font" Target="fonts/CatamaranLight-bold.fntdata"/><Relationship Id="rId10" Type="http://schemas.openxmlformats.org/officeDocument/2006/relationships/slide" Target="slides/slide6.xml"/><Relationship Id="rId32" Type="http://schemas.openxmlformats.org/officeDocument/2006/relationships/font" Target="fonts/CatamaranLight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1" name="Google Shape;119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541383f5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541383f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56c461e70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56c461e7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Approximately every 3 seconds someone dies indirectly to the Syndemic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56c461e70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56c461e7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these are the 4 main goals of End the Syndemic Tennessee! </a:t>
            </a:r>
            <a:r>
              <a:rPr lang="en"/>
              <a:t>SCREENING</a:t>
            </a:r>
            <a:r>
              <a:rPr lang="en"/>
              <a:t> meaning increasing screening of HIV’s, STI’s, SUD, and VH! Then PREVENTING the same four, then TREATING the same four, finally building relationships with the communities!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541383f51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541383f5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541383f51_1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541383f5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interactive dashboard, one pager, report we make, will be brought to </a:t>
            </a:r>
            <a:r>
              <a:rPr b="1" lang="en" sz="1050">
                <a:solidFill>
                  <a:srgbClr val="1B365D"/>
                </a:solidFill>
                <a:highlight>
                  <a:srgbClr val="FFFFFF"/>
                </a:highlight>
              </a:rPr>
              <a:t>End the Syndemic Tennessee Regional Planning Meetings where they will </a:t>
            </a:r>
            <a:r>
              <a:rPr lang="en" sz="1050">
                <a:solidFill>
                  <a:srgbClr val="1B365D"/>
                </a:solidFill>
                <a:highlight>
                  <a:srgbClr val="FFFFFF"/>
                </a:highlight>
              </a:rPr>
              <a:t> Present our data to help identify connections between the epidemics including biological vulnerability, behavioral vulnerability, and social determinants of health. Share evidence-based programs and emerging strategies to prevent and treat conditions within the syndemic. This would ultimately lead to creating strategies to helping and creating strong trustful relationships with the communities.</a:t>
            </a:r>
            <a:endParaRPr sz="1050">
              <a:solidFill>
                <a:srgbClr val="1B365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541383f51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541383f5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4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1"/>
            <p:cNvSpPr/>
            <p:nvPr/>
          </p:nvSpPr>
          <p:spPr>
            <a:xfrm>
              <a:off x="1133400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1"/>
            <p:cNvSpPr/>
            <p:nvPr/>
          </p:nvSpPr>
          <p:spPr>
            <a:xfrm>
              <a:off x="3247913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1"/>
            <p:cNvSpPr/>
            <p:nvPr/>
          </p:nvSpPr>
          <p:spPr>
            <a:xfrm>
              <a:off x="7476888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1"/>
            <p:cNvSpPr/>
            <p:nvPr/>
          </p:nvSpPr>
          <p:spPr>
            <a:xfrm>
              <a:off x="7620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1"/>
            <p:cNvSpPr/>
            <p:nvPr/>
          </p:nvSpPr>
          <p:spPr>
            <a:xfrm>
              <a:off x="2190677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1"/>
            <p:cNvSpPr/>
            <p:nvPr/>
          </p:nvSpPr>
          <p:spPr>
            <a:xfrm>
              <a:off x="641963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1"/>
            <p:cNvSpPr/>
            <p:nvPr/>
          </p:nvSpPr>
          <p:spPr>
            <a:xfrm>
              <a:off x="8534106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1"/>
            <p:cNvSpPr/>
            <p:nvPr/>
          </p:nvSpPr>
          <p:spPr>
            <a:xfrm>
              <a:off x="-98107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1"/>
            <p:cNvSpPr/>
            <p:nvPr/>
          </p:nvSpPr>
          <p:spPr>
            <a:xfrm>
              <a:off x="3247878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1"/>
            <p:cNvSpPr/>
            <p:nvPr/>
          </p:nvSpPr>
          <p:spPr>
            <a:xfrm>
              <a:off x="536235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1"/>
            <p:cNvSpPr/>
            <p:nvPr/>
          </p:nvSpPr>
          <p:spPr>
            <a:xfrm>
              <a:off x="7848601" y="182690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1"/>
            <p:cNvSpPr/>
            <p:nvPr/>
          </p:nvSpPr>
          <p:spPr>
            <a:xfrm>
              <a:off x="1448201" y="-7810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1"/>
            <p:cNvSpPr/>
            <p:nvPr/>
          </p:nvSpPr>
          <p:spPr>
            <a:xfrm>
              <a:off x="-581024" y="334095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1"/>
            <p:cNvSpPr/>
            <p:nvPr/>
          </p:nvSpPr>
          <p:spPr>
            <a:xfrm>
              <a:off x="1152450" y="1313601"/>
              <a:ext cx="723479" cy="79862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1"/>
            <p:cNvSpPr/>
            <p:nvPr/>
          </p:nvSpPr>
          <p:spPr>
            <a:xfrm>
              <a:off x="7496375" y="3161451"/>
              <a:ext cx="723479" cy="79862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41"/>
          <p:cNvSpPr txBox="1"/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5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79" name="Google Shape;179;p50"/>
            <p:cNvSpPr/>
            <p:nvPr/>
          </p:nvSpPr>
          <p:spPr>
            <a:xfrm>
              <a:off x="7476888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0"/>
            <p:cNvSpPr/>
            <p:nvPr/>
          </p:nvSpPr>
          <p:spPr>
            <a:xfrm>
              <a:off x="3247913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0"/>
            <p:cNvSpPr/>
            <p:nvPr/>
          </p:nvSpPr>
          <p:spPr>
            <a:xfrm>
              <a:off x="7620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0"/>
            <p:cNvSpPr/>
            <p:nvPr/>
          </p:nvSpPr>
          <p:spPr>
            <a:xfrm>
              <a:off x="2190677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0"/>
            <p:cNvSpPr/>
            <p:nvPr/>
          </p:nvSpPr>
          <p:spPr>
            <a:xfrm>
              <a:off x="641963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0"/>
            <p:cNvSpPr/>
            <p:nvPr/>
          </p:nvSpPr>
          <p:spPr>
            <a:xfrm>
              <a:off x="8534106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0"/>
            <p:cNvSpPr/>
            <p:nvPr/>
          </p:nvSpPr>
          <p:spPr>
            <a:xfrm>
              <a:off x="-98107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0"/>
            <p:cNvSpPr/>
            <p:nvPr/>
          </p:nvSpPr>
          <p:spPr>
            <a:xfrm>
              <a:off x="3247878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0"/>
            <p:cNvSpPr/>
            <p:nvPr/>
          </p:nvSpPr>
          <p:spPr>
            <a:xfrm>
              <a:off x="536235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50"/>
          <p:cNvSpPr txBox="1"/>
          <p:nvPr>
            <p:ph idx="1" type="body"/>
          </p:nvPr>
        </p:nvSpPr>
        <p:spPr>
          <a:xfrm>
            <a:off x="855300" y="4330100"/>
            <a:ext cx="74334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92" name="Google Shape;192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50"/>
          <p:cNvSpPr/>
          <p:nvPr/>
        </p:nvSpPr>
        <p:spPr>
          <a:xfrm>
            <a:off x="4259988" y="4686556"/>
            <a:ext cx="624024" cy="456891"/>
          </a:xfrm>
          <a:custGeom>
            <a:rect b="b" l="l" r="r" t="t"/>
            <a:pathLst>
              <a:path extrusionOk="0" h="21385" w="21600">
                <a:moveTo>
                  <a:pt x="21600" y="21385"/>
                </a:moveTo>
                <a:lnTo>
                  <a:pt x="21600" y="10472"/>
                </a:lnTo>
                <a:cubicBezTo>
                  <a:pt x="21600" y="8748"/>
                  <a:pt x="20920" y="7155"/>
                  <a:pt x="19816" y="6292"/>
                </a:cubicBezTo>
                <a:lnTo>
                  <a:pt x="12585" y="647"/>
                </a:lnTo>
                <a:cubicBezTo>
                  <a:pt x="11480" y="-215"/>
                  <a:pt x="10120" y="-215"/>
                  <a:pt x="9015" y="647"/>
                </a:cubicBezTo>
                <a:lnTo>
                  <a:pt x="1785" y="6292"/>
                </a:lnTo>
                <a:cubicBezTo>
                  <a:pt x="680" y="7154"/>
                  <a:pt x="0" y="8748"/>
                  <a:pt x="0" y="10472"/>
                </a:cubicBezTo>
                <a:lnTo>
                  <a:pt x="0" y="213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2"/>
          <p:cNvSpPr/>
          <p:nvPr/>
        </p:nvSpPr>
        <p:spPr>
          <a:xfrm>
            <a:off x="-45517" y="689752"/>
            <a:ext cx="624020" cy="688794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2"/>
          <p:cNvGrpSpPr/>
          <p:nvPr/>
        </p:nvGrpSpPr>
        <p:grpSpPr>
          <a:xfrm>
            <a:off x="6320991" y="-7"/>
            <a:ext cx="3630819" cy="5143499"/>
            <a:chOff x="6320991" y="-7"/>
            <a:chExt cx="3630819" cy="5143499"/>
          </a:xfrm>
        </p:grpSpPr>
        <p:sp>
          <p:nvSpPr>
            <p:cNvPr id="34" name="Google Shape;34;p42"/>
            <p:cNvSpPr/>
            <p:nvPr/>
          </p:nvSpPr>
          <p:spPr>
            <a:xfrm>
              <a:off x="6320991" y="4115782"/>
              <a:ext cx="1403568" cy="1027710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2"/>
            <p:cNvSpPr/>
            <p:nvPr/>
          </p:nvSpPr>
          <p:spPr>
            <a:xfrm>
              <a:off x="7806636" y="4115782"/>
              <a:ext cx="1403568" cy="1027710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2"/>
            <p:cNvSpPr/>
            <p:nvPr/>
          </p:nvSpPr>
          <p:spPr>
            <a:xfrm>
              <a:off x="8548210" y="260974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2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2"/>
            <p:cNvSpPr/>
            <p:nvPr/>
          </p:nvSpPr>
          <p:spPr>
            <a:xfrm>
              <a:off x="7806643" y="1543679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2"/>
            <p:cNvSpPr/>
            <p:nvPr/>
          </p:nvSpPr>
          <p:spPr>
            <a:xfrm>
              <a:off x="7065077" y="260974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2"/>
            <p:cNvSpPr/>
            <p:nvPr/>
          </p:nvSpPr>
          <p:spPr>
            <a:xfrm>
              <a:off x="8745616" y="1335143"/>
              <a:ext cx="835681" cy="92246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2"/>
            <p:cNvSpPr/>
            <p:nvPr/>
          </p:nvSpPr>
          <p:spPr>
            <a:xfrm>
              <a:off x="7133773" y="3941724"/>
              <a:ext cx="507445" cy="5601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2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2"/>
            <p:cNvSpPr/>
            <p:nvPr/>
          </p:nvSpPr>
          <p:spPr>
            <a:xfrm>
              <a:off x="7331887" y="2181982"/>
              <a:ext cx="962029" cy="106196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2"/>
            <p:cNvSpPr/>
            <p:nvPr/>
          </p:nvSpPr>
          <p:spPr>
            <a:xfrm>
              <a:off x="8548210" y="2833077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2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" name="Google Shape;46;p42"/>
          <p:cNvSpPr txBox="1"/>
          <p:nvPr>
            <p:ph idx="1" type="body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indent="-3810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4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50" name="Google Shape;50;p44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4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4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4"/>
            <p:cNvSpPr/>
            <p:nvPr/>
          </p:nvSpPr>
          <p:spPr>
            <a:xfrm>
              <a:off x="1133400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4"/>
            <p:cNvSpPr/>
            <p:nvPr/>
          </p:nvSpPr>
          <p:spPr>
            <a:xfrm>
              <a:off x="3247913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4"/>
            <p:cNvSpPr/>
            <p:nvPr/>
          </p:nvSpPr>
          <p:spPr>
            <a:xfrm>
              <a:off x="7476888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4"/>
            <p:cNvSpPr/>
            <p:nvPr/>
          </p:nvSpPr>
          <p:spPr>
            <a:xfrm>
              <a:off x="7620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4"/>
            <p:cNvSpPr/>
            <p:nvPr/>
          </p:nvSpPr>
          <p:spPr>
            <a:xfrm>
              <a:off x="2190677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4"/>
            <p:cNvSpPr/>
            <p:nvPr/>
          </p:nvSpPr>
          <p:spPr>
            <a:xfrm>
              <a:off x="641963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4"/>
            <p:cNvSpPr/>
            <p:nvPr/>
          </p:nvSpPr>
          <p:spPr>
            <a:xfrm>
              <a:off x="8534106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4"/>
            <p:cNvSpPr/>
            <p:nvPr/>
          </p:nvSpPr>
          <p:spPr>
            <a:xfrm>
              <a:off x="-98107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4"/>
            <p:cNvSpPr/>
            <p:nvPr/>
          </p:nvSpPr>
          <p:spPr>
            <a:xfrm>
              <a:off x="3247878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4"/>
            <p:cNvSpPr/>
            <p:nvPr/>
          </p:nvSpPr>
          <p:spPr>
            <a:xfrm>
              <a:off x="536235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4"/>
            <p:cNvSpPr/>
            <p:nvPr/>
          </p:nvSpPr>
          <p:spPr>
            <a:xfrm>
              <a:off x="7848601" y="182690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4"/>
            <p:cNvSpPr/>
            <p:nvPr/>
          </p:nvSpPr>
          <p:spPr>
            <a:xfrm>
              <a:off x="1448201" y="-7810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4"/>
            <p:cNvSpPr/>
            <p:nvPr/>
          </p:nvSpPr>
          <p:spPr>
            <a:xfrm>
              <a:off x="-581024" y="334095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4"/>
            <p:cNvSpPr/>
            <p:nvPr/>
          </p:nvSpPr>
          <p:spPr>
            <a:xfrm>
              <a:off x="1152450" y="1313601"/>
              <a:ext cx="723479" cy="79862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4"/>
            <p:cNvSpPr/>
            <p:nvPr/>
          </p:nvSpPr>
          <p:spPr>
            <a:xfrm>
              <a:off x="7496375" y="3161451"/>
              <a:ext cx="723479" cy="79862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4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44"/>
          <p:cNvSpPr txBox="1"/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44"/>
          <p:cNvSpPr txBox="1"/>
          <p:nvPr>
            <p:ph idx="1" type="subTitle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/>
          <p:nvPr/>
        </p:nvSpPr>
        <p:spPr>
          <a:xfrm>
            <a:off x="2500800" y="285475"/>
            <a:ext cx="4142388" cy="4572547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4F0089">
              <a:alpha val="14509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5"/>
          <p:cNvSpPr/>
          <p:nvPr/>
        </p:nvSpPr>
        <p:spPr>
          <a:xfrm>
            <a:off x="4239143" y="104898"/>
            <a:ext cx="665704" cy="734888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5"/>
          <p:cNvSpPr txBox="1"/>
          <p:nvPr>
            <p:ph idx="1" type="body"/>
          </p:nvPr>
        </p:nvSpPr>
        <p:spPr>
          <a:xfrm>
            <a:off x="2753950" y="839775"/>
            <a:ext cx="36360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⬢"/>
              <a:defRPr i="1">
                <a:solidFill>
                  <a:schemeClr val="lt1"/>
                </a:solidFill>
              </a:defRPr>
            </a:lvl1pPr>
            <a:lvl2pPr indent="-330200" lvl="1" marL="9144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2pPr>
            <a:lvl3pPr indent="-330200" lvl="2" marL="1371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3pPr>
            <a:lvl4pPr indent="-381000" lvl="3" marL="18288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4pPr>
            <a:lvl5pPr indent="-381000" lvl="4" marL="2286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5pPr>
            <a:lvl6pPr indent="-381000" lvl="5" marL="27432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6pPr>
            <a:lvl7pPr indent="-381000" lvl="6" marL="32004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7pPr>
            <a:lvl8pPr indent="-381000" lvl="7" marL="3657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8pPr>
            <a:lvl9pPr indent="-381000" lvl="8" marL="411480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45"/>
          <p:cNvSpPr txBox="1"/>
          <p:nvPr/>
        </p:nvSpPr>
        <p:spPr>
          <a:xfrm>
            <a:off x="3593400" y="38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b="0" i="0" sz="96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6" name="Google Shape;76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45"/>
          <p:cNvSpPr/>
          <p:nvPr/>
        </p:nvSpPr>
        <p:spPr>
          <a:xfrm rot="10800000">
            <a:off x="6914577" y="-3"/>
            <a:ext cx="2002536" cy="734878"/>
          </a:xfrm>
          <a:custGeom>
            <a:rect b="b" l="l" r="r" t="t"/>
            <a:pathLst>
              <a:path extrusionOk="0" h="21175" w="2160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5"/>
          <p:cNvSpPr/>
          <p:nvPr/>
        </p:nvSpPr>
        <p:spPr>
          <a:xfrm rot="10800000">
            <a:off x="2189989" y="-3"/>
            <a:ext cx="2002536" cy="734878"/>
          </a:xfrm>
          <a:custGeom>
            <a:rect b="b" l="l" r="r" t="t"/>
            <a:pathLst>
              <a:path extrusionOk="0" h="21175" w="2160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5"/>
          <p:cNvSpPr/>
          <p:nvPr/>
        </p:nvSpPr>
        <p:spPr>
          <a:xfrm>
            <a:off x="1609650" y="4039228"/>
            <a:ext cx="2001186" cy="1104224"/>
          </a:xfrm>
          <a:custGeom>
            <a:rect b="b" l="l" r="r" t="t"/>
            <a:pathLst>
              <a:path extrusionOk="0" h="21315" w="2160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5"/>
          <p:cNvSpPr/>
          <p:nvPr/>
        </p:nvSpPr>
        <p:spPr>
          <a:xfrm>
            <a:off x="7591188" y="4039228"/>
            <a:ext cx="2001186" cy="1104224"/>
          </a:xfrm>
          <a:custGeom>
            <a:rect b="b" l="l" r="r" t="t"/>
            <a:pathLst>
              <a:path extrusionOk="0" h="21315" w="2160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5"/>
          <p:cNvSpPr/>
          <p:nvPr/>
        </p:nvSpPr>
        <p:spPr>
          <a:xfrm>
            <a:off x="875251" y="3108746"/>
            <a:ext cx="1238537" cy="1367251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5"/>
          <p:cNvSpPr/>
          <p:nvPr/>
        </p:nvSpPr>
        <p:spPr>
          <a:xfrm>
            <a:off x="6750099" y="2565690"/>
            <a:ext cx="1670713" cy="1844174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5"/>
          <p:cNvSpPr/>
          <p:nvPr/>
        </p:nvSpPr>
        <p:spPr>
          <a:xfrm>
            <a:off x="8078502" y="1646297"/>
            <a:ext cx="1238537" cy="1367197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5"/>
          <p:cNvSpPr/>
          <p:nvPr/>
        </p:nvSpPr>
        <p:spPr>
          <a:xfrm>
            <a:off x="-276225" y="372088"/>
            <a:ext cx="2001163" cy="2208980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5"/>
          <p:cNvSpPr/>
          <p:nvPr/>
        </p:nvSpPr>
        <p:spPr>
          <a:xfrm>
            <a:off x="6750100" y="993931"/>
            <a:ext cx="874503" cy="965303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5"/>
          <p:cNvSpPr/>
          <p:nvPr/>
        </p:nvSpPr>
        <p:spPr>
          <a:xfrm>
            <a:off x="-211075" y="4039231"/>
            <a:ext cx="874503" cy="965303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941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lor background">
  <p:cSld name="BLANK_1">
    <p:bg>
      <p:bgPr>
        <a:solidFill>
          <a:schemeClr val="accen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" name="Google Shape;89;p46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90" name="Google Shape;90;p46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6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6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6"/>
            <p:cNvSpPr/>
            <p:nvPr/>
          </p:nvSpPr>
          <p:spPr>
            <a:xfrm>
              <a:off x="1133400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6"/>
            <p:cNvSpPr/>
            <p:nvPr/>
          </p:nvSpPr>
          <p:spPr>
            <a:xfrm>
              <a:off x="3247913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6"/>
            <p:cNvSpPr/>
            <p:nvPr/>
          </p:nvSpPr>
          <p:spPr>
            <a:xfrm>
              <a:off x="7476888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6"/>
            <p:cNvSpPr/>
            <p:nvPr/>
          </p:nvSpPr>
          <p:spPr>
            <a:xfrm>
              <a:off x="7620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6"/>
            <p:cNvSpPr/>
            <p:nvPr/>
          </p:nvSpPr>
          <p:spPr>
            <a:xfrm>
              <a:off x="2190677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6"/>
            <p:cNvSpPr/>
            <p:nvPr/>
          </p:nvSpPr>
          <p:spPr>
            <a:xfrm>
              <a:off x="641963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6"/>
            <p:cNvSpPr/>
            <p:nvPr/>
          </p:nvSpPr>
          <p:spPr>
            <a:xfrm>
              <a:off x="8534106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6"/>
            <p:cNvSpPr/>
            <p:nvPr/>
          </p:nvSpPr>
          <p:spPr>
            <a:xfrm>
              <a:off x="-98107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6"/>
            <p:cNvSpPr/>
            <p:nvPr/>
          </p:nvSpPr>
          <p:spPr>
            <a:xfrm>
              <a:off x="3247878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6"/>
            <p:cNvSpPr/>
            <p:nvPr/>
          </p:nvSpPr>
          <p:spPr>
            <a:xfrm>
              <a:off x="536235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6"/>
            <p:cNvSpPr/>
            <p:nvPr/>
          </p:nvSpPr>
          <p:spPr>
            <a:xfrm>
              <a:off x="7848601" y="182690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6"/>
            <p:cNvSpPr/>
            <p:nvPr/>
          </p:nvSpPr>
          <p:spPr>
            <a:xfrm>
              <a:off x="1448201" y="-7810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6"/>
            <p:cNvSpPr/>
            <p:nvPr/>
          </p:nvSpPr>
          <p:spPr>
            <a:xfrm>
              <a:off x="-581024" y="334095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6"/>
            <p:cNvSpPr/>
            <p:nvPr/>
          </p:nvSpPr>
          <p:spPr>
            <a:xfrm>
              <a:off x="1152450" y="1313601"/>
              <a:ext cx="723479" cy="79862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6"/>
            <p:cNvSpPr/>
            <p:nvPr/>
          </p:nvSpPr>
          <p:spPr>
            <a:xfrm>
              <a:off x="7496375" y="3161451"/>
              <a:ext cx="723479" cy="79862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6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8"/>
          <p:cNvSpPr/>
          <p:nvPr/>
        </p:nvSpPr>
        <p:spPr>
          <a:xfrm>
            <a:off x="-45517" y="689752"/>
            <a:ext cx="624020" cy="688794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48"/>
          <p:cNvGrpSpPr/>
          <p:nvPr/>
        </p:nvGrpSpPr>
        <p:grpSpPr>
          <a:xfrm>
            <a:off x="6320991" y="-7"/>
            <a:ext cx="3630819" cy="5143499"/>
            <a:chOff x="6320991" y="-7"/>
            <a:chExt cx="3630819" cy="5143499"/>
          </a:xfrm>
        </p:grpSpPr>
        <p:sp>
          <p:nvSpPr>
            <p:cNvPr id="112" name="Google Shape;112;p48"/>
            <p:cNvSpPr/>
            <p:nvPr/>
          </p:nvSpPr>
          <p:spPr>
            <a:xfrm>
              <a:off x="6320991" y="4115782"/>
              <a:ext cx="1403568" cy="1027710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8"/>
            <p:cNvSpPr/>
            <p:nvPr/>
          </p:nvSpPr>
          <p:spPr>
            <a:xfrm>
              <a:off x="7806636" y="4115782"/>
              <a:ext cx="1403568" cy="1027710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8"/>
            <p:cNvSpPr/>
            <p:nvPr/>
          </p:nvSpPr>
          <p:spPr>
            <a:xfrm>
              <a:off x="8548210" y="260974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8"/>
            <p:cNvSpPr/>
            <p:nvPr/>
          </p:nvSpPr>
          <p:spPr>
            <a:xfrm>
              <a:off x="7806643" y="1543679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8"/>
            <p:cNvSpPr/>
            <p:nvPr/>
          </p:nvSpPr>
          <p:spPr>
            <a:xfrm>
              <a:off x="7065077" y="260974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8"/>
            <p:cNvSpPr/>
            <p:nvPr/>
          </p:nvSpPr>
          <p:spPr>
            <a:xfrm>
              <a:off x="8745616" y="1335143"/>
              <a:ext cx="835681" cy="92246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8"/>
            <p:cNvSpPr/>
            <p:nvPr/>
          </p:nvSpPr>
          <p:spPr>
            <a:xfrm>
              <a:off x="7133773" y="3941724"/>
              <a:ext cx="507445" cy="5601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8"/>
            <p:cNvSpPr/>
            <p:nvPr/>
          </p:nvSpPr>
          <p:spPr>
            <a:xfrm>
              <a:off x="7331887" y="2181982"/>
              <a:ext cx="962029" cy="106196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8"/>
            <p:cNvSpPr/>
            <p:nvPr/>
          </p:nvSpPr>
          <p:spPr>
            <a:xfrm>
              <a:off x="8548210" y="2833077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48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" name="Google Shape;124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49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27" name="Google Shape;127;p49"/>
            <p:cNvSpPr/>
            <p:nvPr/>
          </p:nvSpPr>
          <p:spPr>
            <a:xfrm>
              <a:off x="7476888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9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9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9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9"/>
            <p:cNvSpPr/>
            <p:nvPr/>
          </p:nvSpPr>
          <p:spPr>
            <a:xfrm>
              <a:off x="3247913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9"/>
            <p:cNvSpPr/>
            <p:nvPr/>
          </p:nvSpPr>
          <p:spPr>
            <a:xfrm>
              <a:off x="7620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9"/>
            <p:cNvSpPr/>
            <p:nvPr/>
          </p:nvSpPr>
          <p:spPr>
            <a:xfrm>
              <a:off x="2190677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9"/>
            <p:cNvSpPr/>
            <p:nvPr/>
          </p:nvSpPr>
          <p:spPr>
            <a:xfrm>
              <a:off x="641963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9"/>
            <p:cNvSpPr/>
            <p:nvPr/>
          </p:nvSpPr>
          <p:spPr>
            <a:xfrm>
              <a:off x="8534106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9"/>
            <p:cNvSpPr/>
            <p:nvPr/>
          </p:nvSpPr>
          <p:spPr>
            <a:xfrm>
              <a:off x="-98107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9"/>
            <p:cNvSpPr/>
            <p:nvPr/>
          </p:nvSpPr>
          <p:spPr>
            <a:xfrm>
              <a:off x="3247878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9"/>
            <p:cNvSpPr/>
            <p:nvPr/>
          </p:nvSpPr>
          <p:spPr>
            <a:xfrm>
              <a:off x="536235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3"/>
          <p:cNvSpPr/>
          <p:nvPr/>
        </p:nvSpPr>
        <p:spPr>
          <a:xfrm>
            <a:off x="-45517" y="689752"/>
            <a:ext cx="624020" cy="688794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43"/>
          <p:cNvGrpSpPr/>
          <p:nvPr/>
        </p:nvGrpSpPr>
        <p:grpSpPr>
          <a:xfrm>
            <a:off x="6320991" y="-7"/>
            <a:ext cx="3630819" cy="5143499"/>
            <a:chOff x="6320991" y="-7"/>
            <a:chExt cx="3630819" cy="5143499"/>
          </a:xfrm>
        </p:grpSpPr>
        <p:sp>
          <p:nvSpPr>
            <p:cNvPr id="143" name="Google Shape;143;p43"/>
            <p:cNvSpPr/>
            <p:nvPr/>
          </p:nvSpPr>
          <p:spPr>
            <a:xfrm>
              <a:off x="6320991" y="4115782"/>
              <a:ext cx="1403568" cy="1027710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3"/>
            <p:cNvSpPr/>
            <p:nvPr/>
          </p:nvSpPr>
          <p:spPr>
            <a:xfrm>
              <a:off x="7806636" y="4115782"/>
              <a:ext cx="1403568" cy="1027710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3"/>
            <p:cNvSpPr/>
            <p:nvPr/>
          </p:nvSpPr>
          <p:spPr>
            <a:xfrm>
              <a:off x="8548210" y="260974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3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3"/>
            <p:cNvSpPr/>
            <p:nvPr/>
          </p:nvSpPr>
          <p:spPr>
            <a:xfrm>
              <a:off x="7806643" y="1543679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3"/>
            <p:cNvSpPr/>
            <p:nvPr/>
          </p:nvSpPr>
          <p:spPr>
            <a:xfrm>
              <a:off x="7065077" y="260974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3"/>
            <p:cNvSpPr/>
            <p:nvPr/>
          </p:nvSpPr>
          <p:spPr>
            <a:xfrm>
              <a:off x="8745616" y="1335143"/>
              <a:ext cx="835681" cy="92246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3"/>
            <p:cNvSpPr/>
            <p:nvPr/>
          </p:nvSpPr>
          <p:spPr>
            <a:xfrm>
              <a:off x="7133773" y="3941724"/>
              <a:ext cx="507445" cy="5601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3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3"/>
            <p:cNvSpPr/>
            <p:nvPr/>
          </p:nvSpPr>
          <p:spPr>
            <a:xfrm>
              <a:off x="7331887" y="2181982"/>
              <a:ext cx="962029" cy="106196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3"/>
            <p:cNvSpPr/>
            <p:nvPr/>
          </p:nvSpPr>
          <p:spPr>
            <a:xfrm>
              <a:off x="8548210" y="2833077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43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5" name="Google Shape;155;p43"/>
          <p:cNvSpPr txBox="1"/>
          <p:nvPr>
            <p:ph idx="1" type="body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indent="-3175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indent="-3175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56" name="Google Shape;156;p43"/>
          <p:cNvSpPr txBox="1"/>
          <p:nvPr>
            <p:ph idx="2" type="body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indent="-3175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indent="-3175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57" name="Google Shape;157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7"/>
          <p:cNvSpPr/>
          <p:nvPr/>
        </p:nvSpPr>
        <p:spPr>
          <a:xfrm>
            <a:off x="-45517" y="689752"/>
            <a:ext cx="624020" cy="688794"/>
          </a:xfrm>
          <a:custGeom>
            <a:rect b="b" l="l" r="r" t="t"/>
            <a:pathLst>
              <a:path extrusionOk="0" h="21315" w="21598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47"/>
          <p:cNvGrpSpPr/>
          <p:nvPr/>
        </p:nvGrpSpPr>
        <p:grpSpPr>
          <a:xfrm>
            <a:off x="6320991" y="-7"/>
            <a:ext cx="3630819" cy="5143499"/>
            <a:chOff x="6320991" y="-7"/>
            <a:chExt cx="3630819" cy="5143499"/>
          </a:xfrm>
        </p:grpSpPr>
        <p:sp>
          <p:nvSpPr>
            <p:cNvPr id="161" name="Google Shape;161;p47"/>
            <p:cNvSpPr/>
            <p:nvPr/>
          </p:nvSpPr>
          <p:spPr>
            <a:xfrm>
              <a:off x="6320991" y="4115782"/>
              <a:ext cx="1403568" cy="1027710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7"/>
            <p:cNvSpPr/>
            <p:nvPr/>
          </p:nvSpPr>
          <p:spPr>
            <a:xfrm>
              <a:off x="7806636" y="4115782"/>
              <a:ext cx="1403568" cy="1027710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7"/>
            <p:cNvSpPr/>
            <p:nvPr/>
          </p:nvSpPr>
          <p:spPr>
            <a:xfrm>
              <a:off x="8548210" y="260974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7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7"/>
            <p:cNvSpPr/>
            <p:nvPr/>
          </p:nvSpPr>
          <p:spPr>
            <a:xfrm>
              <a:off x="7806643" y="1543679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7"/>
            <p:cNvSpPr/>
            <p:nvPr/>
          </p:nvSpPr>
          <p:spPr>
            <a:xfrm>
              <a:off x="7065077" y="260974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7"/>
            <p:cNvSpPr/>
            <p:nvPr/>
          </p:nvSpPr>
          <p:spPr>
            <a:xfrm>
              <a:off x="8745616" y="1335143"/>
              <a:ext cx="835681" cy="92246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7"/>
            <p:cNvSpPr/>
            <p:nvPr/>
          </p:nvSpPr>
          <p:spPr>
            <a:xfrm>
              <a:off x="7133773" y="3941724"/>
              <a:ext cx="507445" cy="5601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7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7"/>
            <p:cNvSpPr/>
            <p:nvPr/>
          </p:nvSpPr>
          <p:spPr>
            <a:xfrm>
              <a:off x="7331887" y="2181982"/>
              <a:ext cx="962029" cy="106196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450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7"/>
            <p:cNvSpPr/>
            <p:nvPr/>
          </p:nvSpPr>
          <p:spPr>
            <a:xfrm>
              <a:off x="8548210" y="2833077"/>
              <a:ext cx="1403600" cy="1549387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47"/>
          <p:cNvSpPr txBox="1"/>
          <p:nvPr>
            <p:ph type="title"/>
          </p:nvPr>
        </p:nvSpPr>
        <p:spPr>
          <a:xfrm>
            <a:off x="779100" y="836000"/>
            <a:ext cx="6677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3" name="Google Shape;173;p47"/>
          <p:cNvSpPr txBox="1"/>
          <p:nvPr>
            <p:ph idx="1" type="body"/>
          </p:nvPr>
        </p:nvSpPr>
        <p:spPr>
          <a:xfrm>
            <a:off x="779100" y="1503550"/>
            <a:ext cx="20799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indent="-3175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indent="-3175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4" name="Google Shape;174;p47"/>
          <p:cNvSpPr txBox="1"/>
          <p:nvPr>
            <p:ph idx="2" type="body"/>
          </p:nvPr>
        </p:nvSpPr>
        <p:spPr>
          <a:xfrm>
            <a:off x="3077669" y="1503550"/>
            <a:ext cx="20799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indent="-3175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indent="-3175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5" name="Google Shape;175;p47"/>
          <p:cNvSpPr txBox="1"/>
          <p:nvPr>
            <p:ph idx="3" type="body"/>
          </p:nvPr>
        </p:nvSpPr>
        <p:spPr>
          <a:xfrm>
            <a:off x="5376238" y="1503550"/>
            <a:ext cx="20799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indent="-3175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indent="-3175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6" name="Google Shape;176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b="1" i="0" sz="32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b="1" i="0" sz="32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b="1" i="0" sz="32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b="1" i="0" sz="32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b="1" i="0" sz="32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b="1" i="0" sz="32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b="1" i="0" sz="32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b="1" i="0" sz="32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b="1" i="0" sz="32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Light"/>
              <a:buChar char="⬢"/>
              <a:defRPr b="0" i="0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Light"/>
              <a:buChar char="⬡"/>
              <a:defRPr b="0" i="0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⬡"/>
              <a:defRPr b="0" i="0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  <a:defRPr b="0" i="0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○"/>
              <a:defRPr b="0" i="0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■"/>
              <a:defRPr b="0" i="0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  <a:defRPr b="0" i="0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○"/>
              <a:defRPr b="0" i="0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Light"/>
              <a:buChar char="■"/>
              <a:defRPr b="0" i="0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>
    <mc:Choice Requires="p14">
      <p:transition spd="slow" p14:dur="14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fonts.google.com/specimen/Catamara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twitter.com/googledocs/status/73008724015664332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"/>
          <p:cNvSpPr txBox="1"/>
          <p:nvPr>
            <p:ph type="ctrTitle"/>
          </p:nvPr>
        </p:nvSpPr>
        <p:spPr>
          <a:xfrm>
            <a:off x="1154850" y="2593100"/>
            <a:ext cx="68343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Client Perspective Report</a:t>
            </a:r>
            <a:endParaRPr/>
          </a:p>
        </p:txBody>
      </p:sp>
      <p:sp>
        <p:nvSpPr>
          <p:cNvPr id="199" name="Google Shape;199;p1"/>
          <p:cNvSpPr txBox="1"/>
          <p:nvPr/>
        </p:nvSpPr>
        <p:spPr>
          <a:xfrm>
            <a:off x="3054600" y="1201225"/>
            <a:ext cx="3034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Syndemic</a:t>
            </a:r>
            <a:endParaRPr b="0" i="0" sz="2400" u="none" cap="none" strike="noStrik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00" name="Google Shape;200;p1"/>
          <p:cNvSpPr txBox="1"/>
          <p:nvPr/>
        </p:nvSpPr>
        <p:spPr>
          <a:xfrm>
            <a:off x="5029650" y="4388350"/>
            <a:ext cx="33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Alan Espinoza, Delena Turner, Jacob Herron</a:t>
            </a:r>
            <a:endParaRPr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/>
          <p:nvPr>
            <p:ph idx="1" type="body"/>
          </p:nvPr>
        </p:nvSpPr>
        <p:spPr>
          <a:xfrm>
            <a:off x="2753950" y="839775"/>
            <a:ext cx="36360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600"/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275" name="Google Shape;275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Partnership with DataLab</a:t>
            </a:r>
            <a:endParaRPr/>
          </a:p>
        </p:txBody>
      </p:sp>
      <p:sp>
        <p:nvSpPr>
          <p:cNvPr id="281" name="Google Shape;281;p3"/>
          <p:cNvSpPr txBox="1"/>
          <p:nvPr>
            <p:ph idx="1" type="body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latin typeface="Catamaran"/>
                <a:ea typeface="Catamaran"/>
                <a:cs typeface="Catamaran"/>
                <a:sym typeface="Catamaran"/>
              </a:rPr>
              <a:t>Problem:</a:t>
            </a:r>
            <a:r>
              <a:rPr lang="en" sz="1800"/>
              <a:t> The prevalence of illnesses caused by sharing syringes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latin typeface="Catamaran"/>
                <a:ea typeface="Catamaran"/>
                <a:cs typeface="Catamaran"/>
                <a:sym typeface="Catamaran"/>
              </a:rPr>
              <a:t>Mission:</a:t>
            </a:r>
            <a:r>
              <a:rPr lang="en" sz="1800"/>
              <a:t> Analyzing data from the TN Dept. of Health to help </a:t>
            </a:r>
            <a:r>
              <a:rPr lang="en" sz="1800"/>
              <a:t>alleviate</a:t>
            </a:r>
            <a:r>
              <a:rPr lang="en" sz="1800"/>
              <a:t> the growing syndemic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</a:pPr>
            <a:r>
              <a:rPr b="1" lang="en" sz="1800">
                <a:latin typeface="Catamaran"/>
                <a:ea typeface="Catamaran"/>
                <a:cs typeface="Catamaran"/>
                <a:sym typeface="Catamaran"/>
              </a:rPr>
              <a:t>Vision:</a:t>
            </a:r>
            <a:r>
              <a:rPr lang="en" sz="1800"/>
              <a:t> We hope to raise awareness about the importance of syringe exchange clinics and assist in lobbying for their </a:t>
            </a:r>
            <a:r>
              <a:rPr lang="en" sz="1800"/>
              <a:t>existence</a:t>
            </a:r>
            <a:endParaRPr sz="1800"/>
          </a:p>
        </p:txBody>
      </p:sp>
      <p:sp>
        <p:nvSpPr>
          <p:cNvPr id="282" name="Google Shape;282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"/>
          <p:cNvSpPr txBox="1"/>
          <p:nvPr/>
        </p:nvSpPr>
        <p:spPr>
          <a:xfrm>
            <a:off x="-1" y="787850"/>
            <a:ext cx="61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&lt; / &gt;</a:t>
            </a:r>
            <a:endParaRPr b="1" i="0" sz="2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5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"/>
          <p:cNvSpPr txBox="1"/>
          <p:nvPr>
            <p:ph idx="4294967295" type="body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3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MOBILE PROJECT</a:t>
            </a:r>
            <a:endParaRPr b="1" sz="3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9" name="Google Shape;289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0" name="Google Shape;290;p2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1" name="Google Shape;291;p2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5" name="Google Shape;295;p20"/>
          <p:cNvPicPr preferRelativeResize="0"/>
          <p:nvPr/>
        </p:nvPicPr>
        <p:blipFill rotWithShape="1">
          <a:blip r:embed="rId3">
            <a:alphaModFix/>
          </a:blip>
          <a:srcRect b="23784" l="0" r="0" t="0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5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01" name="Google Shape;301;p2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02" name="Google Shape;302;p21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6" name="Google Shape;3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1"/>
          <p:cNvSpPr txBox="1"/>
          <p:nvPr>
            <p:ph idx="4294967295" type="body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3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TABLET PROJECT</a:t>
            </a:r>
            <a:endParaRPr b="1" sz="3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5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3" name="Google Shape;313;p2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314" name="Google Shape;314;p22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8" name="Google Shape;318;p22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2"/>
          <p:cNvSpPr txBox="1"/>
          <p:nvPr>
            <p:ph idx="4294967295" type="body"/>
          </p:nvPr>
        </p:nvSpPr>
        <p:spPr>
          <a:xfrm>
            <a:off x="855300" y="373575"/>
            <a:ext cx="2799600" cy="43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3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DESKTOP PROJECT</a:t>
            </a:r>
            <a:endParaRPr b="1" sz="3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25" name="Google Shape;325;p25"/>
          <p:cNvSpPr txBox="1"/>
          <p:nvPr>
            <p:ph idx="1" type="body"/>
          </p:nvPr>
        </p:nvSpPr>
        <p:spPr>
          <a:xfrm>
            <a:off x="855300" y="1353949"/>
            <a:ext cx="74334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⬢"/>
            </a:pPr>
            <a:r>
              <a:rPr lang="en" sz="1800"/>
              <a:t>Titles: Catamaran Bold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⬢"/>
            </a:pPr>
            <a:r>
              <a:rPr lang="en" sz="1800"/>
              <a:t>Body copy: Catamaran Light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https://fonts.google.com/specimen/Catamaran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</a:pPr>
            <a:r>
              <a:t/>
            </a:r>
            <a:endParaRPr sz="1800"/>
          </a:p>
        </p:txBody>
      </p:sp>
      <p:sp>
        <p:nvSpPr>
          <p:cNvPr id="326" name="Google Shape;326;p25"/>
          <p:cNvSpPr txBox="1"/>
          <p:nvPr/>
        </p:nvSpPr>
        <p:spPr>
          <a:xfrm>
            <a:off x="855300" y="3799775"/>
            <a:ext cx="6010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b="0" i="0" sz="10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7" name="Google Shape;327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8" name="Google Shape;328;p25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29" name="Google Shape;329;p25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38" name="Google Shape;338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6850186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DEC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0" name="Google Shape;340;p27"/>
          <p:cNvSpPr/>
          <p:nvPr/>
        </p:nvSpPr>
        <p:spPr>
          <a:xfrm>
            <a:off x="6265625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NOV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5681064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OCT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5096503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SEP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4511943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AUG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4" name="Google Shape;344;p27"/>
          <p:cNvSpPr/>
          <p:nvPr/>
        </p:nvSpPr>
        <p:spPr>
          <a:xfrm>
            <a:off x="3927382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5" name="Google Shape;345;p27"/>
          <p:cNvSpPr/>
          <p:nvPr/>
        </p:nvSpPr>
        <p:spPr>
          <a:xfrm>
            <a:off x="3342821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6" name="Google Shape;346;p27"/>
          <p:cNvSpPr/>
          <p:nvPr/>
        </p:nvSpPr>
        <p:spPr>
          <a:xfrm>
            <a:off x="2758261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2173700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APR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8" name="Google Shape;348;p27"/>
          <p:cNvSpPr/>
          <p:nvPr/>
        </p:nvSpPr>
        <p:spPr>
          <a:xfrm>
            <a:off x="1589139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1004579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FEB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0" name="Google Shape;350;p27"/>
          <p:cNvSpPr/>
          <p:nvPr/>
        </p:nvSpPr>
        <p:spPr>
          <a:xfrm>
            <a:off x="420018" y="2755950"/>
            <a:ext cx="7287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JAN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0" y="2755950"/>
            <a:ext cx="5643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27"/>
          <p:cNvCxnSpPr/>
          <p:nvPr/>
        </p:nvCxnSpPr>
        <p:spPr>
          <a:xfrm rot="10800000">
            <a:off x="680946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3" name="Google Shape;353;p27"/>
          <p:cNvSpPr txBox="1"/>
          <p:nvPr/>
        </p:nvSpPr>
        <p:spPr>
          <a:xfrm>
            <a:off x="6446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54" name="Google Shape;354;p27"/>
          <p:cNvCxnSpPr/>
          <p:nvPr/>
        </p:nvCxnSpPr>
        <p:spPr>
          <a:xfrm rot="10800000">
            <a:off x="185101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5" name="Google Shape;355;p27"/>
          <p:cNvSpPr txBox="1"/>
          <p:nvPr/>
        </p:nvSpPr>
        <p:spPr>
          <a:xfrm>
            <a:off x="18160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56" name="Google Shape;356;p27"/>
          <p:cNvCxnSpPr/>
          <p:nvPr/>
        </p:nvCxnSpPr>
        <p:spPr>
          <a:xfrm rot="10800000">
            <a:off x="3021079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7" name="Google Shape;357;p27"/>
          <p:cNvSpPr txBox="1"/>
          <p:nvPr/>
        </p:nvSpPr>
        <p:spPr>
          <a:xfrm>
            <a:off x="29874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58" name="Google Shape;358;p27"/>
          <p:cNvCxnSpPr/>
          <p:nvPr/>
        </p:nvCxnSpPr>
        <p:spPr>
          <a:xfrm rot="10800000">
            <a:off x="4191145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9" name="Google Shape;359;p27"/>
          <p:cNvSpPr txBox="1"/>
          <p:nvPr/>
        </p:nvSpPr>
        <p:spPr>
          <a:xfrm>
            <a:off x="41588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60" name="Google Shape;360;p27"/>
          <p:cNvCxnSpPr/>
          <p:nvPr/>
        </p:nvCxnSpPr>
        <p:spPr>
          <a:xfrm rot="10800000">
            <a:off x="5361211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1" name="Google Shape;361;p27"/>
          <p:cNvSpPr txBox="1"/>
          <p:nvPr/>
        </p:nvSpPr>
        <p:spPr>
          <a:xfrm>
            <a:off x="53302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62" name="Google Shape;362;p27"/>
          <p:cNvCxnSpPr/>
          <p:nvPr/>
        </p:nvCxnSpPr>
        <p:spPr>
          <a:xfrm rot="10800000">
            <a:off x="6531277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3" name="Google Shape;363;p27"/>
          <p:cNvSpPr txBox="1"/>
          <p:nvPr/>
        </p:nvSpPr>
        <p:spPr>
          <a:xfrm>
            <a:off x="65016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64" name="Google Shape;364;p27"/>
          <p:cNvCxnSpPr/>
          <p:nvPr/>
        </p:nvCxnSpPr>
        <p:spPr>
          <a:xfrm rot="10800000">
            <a:off x="1274965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5" name="Google Shape;365;p27"/>
          <p:cNvSpPr txBox="1"/>
          <p:nvPr/>
        </p:nvSpPr>
        <p:spPr>
          <a:xfrm>
            <a:off x="1212851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66" name="Google Shape;366;p27"/>
          <p:cNvCxnSpPr/>
          <p:nvPr/>
        </p:nvCxnSpPr>
        <p:spPr>
          <a:xfrm rot="10800000">
            <a:off x="2445031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7" name="Google Shape;367;p27"/>
          <p:cNvSpPr txBox="1"/>
          <p:nvPr/>
        </p:nvSpPr>
        <p:spPr>
          <a:xfrm>
            <a:off x="2391030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 rot="10800000">
            <a:off x="361509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9" name="Google Shape;369;p27"/>
          <p:cNvSpPr txBox="1"/>
          <p:nvPr/>
        </p:nvSpPr>
        <p:spPr>
          <a:xfrm>
            <a:off x="3569209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70" name="Google Shape;370;p27"/>
          <p:cNvCxnSpPr/>
          <p:nvPr/>
        </p:nvCxnSpPr>
        <p:spPr>
          <a:xfrm rot="10800000">
            <a:off x="4785163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1" name="Google Shape;371;p27"/>
          <p:cNvSpPr txBox="1"/>
          <p:nvPr/>
        </p:nvSpPr>
        <p:spPr>
          <a:xfrm>
            <a:off x="4747388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72" name="Google Shape;372;p27"/>
          <p:cNvCxnSpPr/>
          <p:nvPr/>
        </p:nvCxnSpPr>
        <p:spPr>
          <a:xfrm rot="10800000">
            <a:off x="5955229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3" name="Google Shape;373;p27"/>
          <p:cNvSpPr txBox="1"/>
          <p:nvPr/>
        </p:nvSpPr>
        <p:spPr>
          <a:xfrm>
            <a:off x="5925566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74" name="Google Shape;374;p27"/>
          <p:cNvCxnSpPr/>
          <p:nvPr/>
        </p:nvCxnSpPr>
        <p:spPr>
          <a:xfrm rot="10800000">
            <a:off x="7125296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5" name="Google Shape;375;p27"/>
          <p:cNvSpPr txBox="1"/>
          <p:nvPr/>
        </p:nvSpPr>
        <p:spPr>
          <a:xfrm>
            <a:off x="7091831" y="3648150"/>
            <a:ext cx="916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b="0" i="0" sz="9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376" name="Google Shape;376;p27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77" name="Google Shape;377;p27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86" name="Google Shape;386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28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9" name="Google Shape;389;p2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390" name="Google Shape;390;p2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b="0" i="0" sz="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392" name="Google Shape;392;p2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393" name="Google Shape;393;p2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b="0" i="0" sz="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395" name="Google Shape;395;p2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396" name="Google Shape;396;p2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b="0" i="0" sz="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398" name="Google Shape;398;p2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399" name="Google Shape;399;p2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00" name="Google Shape;400;p2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b="0" i="0" sz="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401" name="Google Shape;401;p2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02" name="Google Shape;402;p2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b="0" i="0" sz="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404" name="Google Shape;404;p2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05" name="Google Shape;405;p2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06" name="Google Shape;406;p2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b="0" i="0" sz="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407" name="Google Shape;407;p2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b="0" i="0" sz="9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8" name="Google Shape;408;p2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b="0" i="0" sz="9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b="0" i="0" sz="9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0" name="Google Shape;410;p2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b="0" i="0" sz="9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1" name="Google Shape;411;p2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b="0" i="0" sz="9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b="0" i="0" sz="9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413" name="Google Shape;413;p2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414" name="Google Shape;414;p28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3" name="Google Shape;423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4" name="Google Shape;424;p32"/>
          <p:cNvGrpSpPr/>
          <p:nvPr/>
        </p:nvGrpSpPr>
        <p:grpSpPr>
          <a:xfrm>
            <a:off x="779266" y="1412873"/>
            <a:ext cx="3354866" cy="3016019"/>
            <a:chOff x="3778727" y="4460423"/>
            <a:chExt cx="720160" cy="647437"/>
          </a:xfrm>
        </p:grpSpPr>
        <p:sp>
          <p:nvSpPr>
            <p:cNvPr id="425" name="Google Shape;425;p32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432" name="Google Shape;432;p32"/>
          <p:cNvCxnSpPr/>
          <p:nvPr/>
        </p:nvCxnSpPr>
        <p:spPr>
          <a:xfrm>
            <a:off x="4059589" y="1912367"/>
            <a:ext cx="98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3" name="Google Shape;433;p32"/>
          <p:cNvSpPr txBox="1"/>
          <p:nvPr/>
        </p:nvSpPr>
        <p:spPr>
          <a:xfrm>
            <a:off x="5099543" y="175240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b="0" i="0" sz="10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34" name="Google Shape;434;p32"/>
          <p:cNvCxnSpPr/>
          <p:nvPr/>
        </p:nvCxnSpPr>
        <p:spPr>
          <a:xfrm>
            <a:off x="3914846" y="2360169"/>
            <a:ext cx="1127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5" name="Google Shape;435;p32"/>
          <p:cNvSpPr txBox="1"/>
          <p:nvPr/>
        </p:nvSpPr>
        <p:spPr>
          <a:xfrm>
            <a:off x="5099543" y="22001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b="0" i="0" sz="10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36" name="Google Shape;436;p32"/>
          <p:cNvCxnSpPr/>
          <p:nvPr/>
        </p:nvCxnSpPr>
        <p:spPr>
          <a:xfrm>
            <a:off x="3709156" y="2807971"/>
            <a:ext cx="1332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7" name="Google Shape;437;p32"/>
          <p:cNvSpPr txBox="1"/>
          <p:nvPr/>
        </p:nvSpPr>
        <p:spPr>
          <a:xfrm>
            <a:off x="5099543" y="264798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b="0" i="0" sz="10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38" name="Google Shape;438;p32"/>
          <p:cNvCxnSpPr/>
          <p:nvPr/>
        </p:nvCxnSpPr>
        <p:spPr>
          <a:xfrm>
            <a:off x="3533940" y="3255749"/>
            <a:ext cx="1508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9" name="Google Shape;439;p32"/>
          <p:cNvSpPr txBox="1"/>
          <p:nvPr/>
        </p:nvSpPr>
        <p:spPr>
          <a:xfrm>
            <a:off x="5099543" y="3095777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b="0" i="0" sz="10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40" name="Google Shape;440;p32"/>
          <p:cNvCxnSpPr/>
          <p:nvPr/>
        </p:nvCxnSpPr>
        <p:spPr>
          <a:xfrm>
            <a:off x="3343475" y="3703551"/>
            <a:ext cx="1698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41" name="Google Shape;441;p32"/>
          <p:cNvSpPr txBox="1"/>
          <p:nvPr/>
        </p:nvSpPr>
        <p:spPr>
          <a:xfrm>
            <a:off x="5099543" y="354357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b="0" i="0" sz="10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42" name="Google Shape;442;p32"/>
          <p:cNvCxnSpPr/>
          <p:nvPr/>
        </p:nvCxnSpPr>
        <p:spPr>
          <a:xfrm>
            <a:off x="3145410" y="4151329"/>
            <a:ext cx="1888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43" name="Google Shape;443;p32"/>
          <p:cNvSpPr txBox="1"/>
          <p:nvPr/>
        </p:nvSpPr>
        <p:spPr>
          <a:xfrm>
            <a:off x="5099543" y="399136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b="0" i="0" sz="10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444" name="Google Shape;444;p32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445" name="Google Shape;445;p32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14859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Resize them without losing quality.</a:t>
            </a:r>
            <a:endParaRPr sz="900"/>
          </a:p>
          <a:p>
            <a:pPr indent="-14859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fill color and opacity.</a:t>
            </a:r>
            <a:endParaRPr sz="900"/>
          </a:p>
          <a:p>
            <a:pPr indent="-14859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54" name="Google Shape;454;p36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55" name="Google Shape;455;p36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36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62" name="Google Shape;462;p36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p36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65" name="Google Shape;465;p36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36"/>
          <p:cNvSpPr/>
          <p:nvPr/>
        </p:nvSpPr>
        <p:spPr>
          <a:xfrm>
            <a:off x="20777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6"/>
          <p:cNvSpPr/>
          <p:nvPr/>
        </p:nvSpPr>
        <p:spPr>
          <a:xfrm>
            <a:off x="26611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36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0" name="Google Shape;470;p36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36"/>
          <p:cNvGrpSpPr/>
          <p:nvPr/>
        </p:nvGrpSpPr>
        <p:grpSpPr>
          <a:xfrm>
            <a:off x="3745728" y="362235"/>
            <a:ext cx="335905" cy="397142"/>
            <a:chOff x="4636075" y="261925"/>
            <a:chExt cx="401800" cy="475050"/>
          </a:xfrm>
        </p:grpSpPr>
        <p:sp>
          <p:nvSpPr>
            <p:cNvPr id="474" name="Google Shape;474;p36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p36"/>
          <p:cNvSpPr/>
          <p:nvPr/>
        </p:nvSpPr>
        <p:spPr>
          <a:xfrm>
            <a:off x="42849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36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80" name="Google Shape;480;p36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36"/>
          <p:cNvGrpSpPr/>
          <p:nvPr/>
        </p:nvGrpSpPr>
        <p:grpSpPr>
          <a:xfrm>
            <a:off x="5438365" y="392853"/>
            <a:ext cx="331808" cy="331307"/>
            <a:chOff x="6660750" y="298550"/>
            <a:chExt cx="396900" cy="396300"/>
          </a:xfrm>
        </p:grpSpPr>
        <p:sp>
          <p:nvSpPr>
            <p:cNvPr id="501" name="Google Shape;501;p36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p36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504" name="Google Shape;504;p36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36"/>
          <p:cNvGrpSpPr/>
          <p:nvPr/>
        </p:nvGrpSpPr>
        <p:grpSpPr>
          <a:xfrm>
            <a:off x="912276" y="904842"/>
            <a:ext cx="367547" cy="437980"/>
            <a:chOff x="1246775" y="910975"/>
            <a:chExt cx="439650" cy="523900"/>
          </a:xfrm>
        </p:grpSpPr>
        <p:sp>
          <p:nvSpPr>
            <p:cNvPr id="508" name="Google Shape;508;p36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36"/>
          <p:cNvGrpSpPr/>
          <p:nvPr/>
        </p:nvGrpSpPr>
        <p:grpSpPr>
          <a:xfrm>
            <a:off x="1480402" y="975273"/>
            <a:ext cx="358351" cy="298118"/>
            <a:chOff x="1926350" y="995225"/>
            <a:chExt cx="428650" cy="356600"/>
          </a:xfrm>
        </p:grpSpPr>
        <p:sp>
          <p:nvSpPr>
            <p:cNvPr id="512" name="Google Shape;512;p36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p36"/>
          <p:cNvSpPr/>
          <p:nvPr/>
        </p:nvSpPr>
        <p:spPr>
          <a:xfrm>
            <a:off x="20480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6"/>
          <p:cNvSpPr/>
          <p:nvPr/>
        </p:nvSpPr>
        <p:spPr>
          <a:xfrm>
            <a:off x="26121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6"/>
          <p:cNvSpPr/>
          <p:nvPr/>
        </p:nvSpPr>
        <p:spPr>
          <a:xfrm>
            <a:off x="31808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6"/>
          <p:cNvSpPr/>
          <p:nvPr/>
        </p:nvSpPr>
        <p:spPr>
          <a:xfrm>
            <a:off x="37555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0" name="Google Shape;520;p36"/>
          <p:cNvGrpSpPr/>
          <p:nvPr/>
        </p:nvGrpSpPr>
        <p:grpSpPr>
          <a:xfrm>
            <a:off x="4302636" y="952827"/>
            <a:ext cx="349155" cy="349657"/>
            <a:chOff x="5302225" y="968375"/>
            <a:chExt cx="417650" cy="418250"/>
          </a:xfrm>
        </p:grpSpPr>
        <p:sp>
          <p:nvSpPr>
            <p:cNvPr id="521" name="Google Shape;521;p36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36"/>
          <p:cNvGrpSpPr/>
          <p:nvPr/>
        </p:nvGrpSpPr>
        <p:grpSpPr>
          <a:xfrm>
            <a:off x="4824293" y="913513"/>
            <a:ext cx="432881" cy="421637"/>
            <a:chOff x="5926225" y="921350"/>
            <a:chExt cx="517800" cy="504350"/>
          </a:xfrm>
        </p:grpSpPr>
        <p:sp>
          <p:nvSpPr>
            <p:cNvPr id="524" name="Google Shape;524;p3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" name="Google Shape;526;p36"/>
          <p:cNvGrpSpPr/>
          <p:nvPr/>
        </p:nvGrpSpPr>
        <p:grpSpPr>
          <a:xfrm>
            <a:off x="5402113" y="921685"/>
            <a:ext cx="404290" cy="405314"/>
            <a:chOff x="6617400" y="931125"/>
            <a:chExt cx="483600" cy="484825"/>
          </a:xfrm>
        </p:grpSpPr>
        <p:sp>
          <p:nvSpPr>
            <p:cNvPr id="527" name="Google Shape;527;p36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" name="Google Shape;529;p36"/>
          <p:cNvGrpSpPr/>
          <p:nvPr/>
        </p:nvGrpSpPr>
        <p:grpSpPr>
          <a:xfrm>
            <a:off x="337525" y="1551047"/>
            <a:ext cx="389994" cy="273623"/>
            <a:chOff x="559275" y="1683950"/>
            <a:chExt cx="466500" cy="327300"/>
          </a:xfrm>
        </p:grpSpPr>
        <p:sp>
          <p:nvSpPr>
            <p:cNvPr id="530" name="Google Shape;530;p36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36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533" name="Google Shape;533;p36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36"/>
          <p:cNvGrpSpPr/>
          <p:nvPr/>
        </p:nvGrpSpPr>
        <p:grpSpPr>
          <a:xfrm>
            <a:off x="1476827" y="1505110"/>
            <a:ext cx="365499" cy="365499"/>
            <a:chOff x="1922075" y="1629000"/>
            <a:chExt cx="437200" cy="437200"/>
          </a:xfrm>
        </p:grpSpPr>
        <p:sp>
          <p:nvSpPr>
            <p:cNvPr id="538" name="Google Shape;538;p36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" name="Google Shape;540;p36"/>
          <p:cNvGrpSpPr/>
          <p:nvPr/>
        </p:nvGrpSpPr>
        <p:grpSpPr>
          <a:xfrm>
            <a:off x="2038825" y="1503583"/>
            <a:ext cx="368551" cy="368551"/>
            <a:chOff x="2594325" y="1627175"/>
            <a:chExt cx="440850" cy="440850"/>
          </a:xfrm>
        </p:grpSpPr>
        <p:sp>
          <p:nvSpPr>
            <p:cNvPr id="541" name="Google Shape;541;p36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4" name="Google Shape;544;p36"/>
          <p:cNvSpPr/>
          <p:nvPr/>
        </p:nvSpPr>
        <p:spPr>
          <a:xfrm>
            <a:off x="26187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Google Shape;545;p36"/>
          <p:cNvGrpSpPr/>
          <p:nvPr/>
        </p:nvGrpSpPr>
        <p:grpSpPr>
          <a:xfrm>
            <a:off x="3200593" y="1476016"/>
            <a:ext cx="299121" cy="423685"/>
            <a:chOff x="3984000" y="1594200"/>
            <a:chExt cx="357800" cy="506800"/>
          </a:xfrm>
        </p:grpSpPr>
        <p:sp>
          <p:nvSpPr>
            <p:cNvPr id="546" name="Google Shape;546;p36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" name="Google Shape;548;p36"/>
          <p:cNvGrpSpPr/>
          <p:nvPr/>
        </p:nvGrpSpPr>
        <p:grpSpPr>
          <a:xfrm>
            <a:off x="3716641" y="1566870"/>
            <a:ext cx="394090" cy="241980"/>
            <a:chOff x="4601275" y="1702875"/>
            <a:chExt cx="471400" cy="289450"/>
          </a:xfrm>
        </p:grpSpPr>
        <p:sp>
          <p:nvSpPr>
            <p:cNvPr id="549" name="Google Shape;549;p36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Google Shape;554;p36"/>
          <p:cNvGrpSpPr/>
          <p:nvPr/>
        </p:nvGrpSpPr>
        <p:grpSpPr>
          <a:xfrm>
            <a:off x="4299059" y="1507657"/>
            <a:ext cx="356303" cy="360400"/>
            <a:chOff x="5297950" y="1632050"/>
            <a:chExt cx="426200" cy="431100"/>
          </a:xfrm>
        </p:grpSpPr>
        <p:sp>
          <p:nvSpPr>
            <p:cNvPr id="555" name="Google Shape;555;p36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36"/>
          <p:cNvGrpSpPr/>
          <p:nvPr/>
        </p:nvGrpSpPr>
        <p:grpSpPr>
          <a:xfrm>
            <a:off x="4861566" y="1496958"/>
            <a:ext cx="358351" cy="381822"/>
            <a:chOff x="5970800" y="1619250"/>
            <a:chExt cx="428650" cy="456725"/>
          </a:xfrm>
        </p:grpSpPr>
        <p:sp>
          <p:nvSpPr>
            <p:cNvPr id="558" name="Google Shape;558;p36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36"/>
          <p:cNvGrpSpPr/>
          <p:nvPr/>
        </p:nvGrpSpPr>
        <p:grpSpPr>
          <a:xfrm>
            <a:off x="5408763" y="1492361"/>
            <a:ext cx="401719" cy="366502"/>
            <a:chOff x="6625350" y="1613750"/>
            <a:chExt cx="480525" cy="438400"/>
          </a:xfrm>
        </p:grpSpPr>
        <p:sp>
          <p:nvSpPr>
            <p:cNvPr id="564" name="Google Shape;564;p36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" name="Google Shape;569;p36"/>
          <p:cNvGrpSpPr/>
          <p:nvPr/>
        </p:nvGrpSpPr>
        <p:grpSpPr>
          <a:xfrm>
            <a:off x="380913" y="2088552"/>
            <a:ext cx="303217" cy="325685"/>
            <a:chOff x="611175" y="2326900"/>
            <a:chExt cx="362700" cy="389575"/>
          </a:xfrm>
        </p:grpSpPr>
        <p:sp>
          <p:nvSpPr>
            <p:cNvPr id="570" name="Google Shape;570;p36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36"/>
          <p:cNvSpPr/>
          <p:nvPr/>
        </p:nvSpPr>
        <p:spPr>
          <a:xfrm>
            <a:off x="9363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6"/>
          <p:cNvSpPr/>
          <p:nvPr/>
        </p:nvSpPr>
        <p:spPr>
          <a:xfrm>
            <a:off x="14998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6"/>
          <p:cNvSpPr/>
          <p:nvPr/>
        </p:nvSpPr>
        <p:spPr>
          <a:xfrm>
            <a:off x="20634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" name="Google Shape;577;p36"/>
          <p:cNvGrpSpPr/>
          <p:nvPr/>
        </p:nvGrpSpPr>
        <p:grpSpPr>
          <a:xfrm>
            <a:off x="2701381" y="2036492"/>
            <a:ext cx="170502" cy="425733"/>
            <a:chOff x="3386850" y="2264625"/>
            <a:chExt cx="203950" cy="509250"/>
          </a:xfrm>
        </p:grpSpPr>
        <p:sp>
          <p:nvSpPr>
            <p:cNvPr id="578" name="Google Shape;578;p36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36"/>
          <p:cNvGrpSpPr/>
          <p:nvPr/>
        </p:nvGrpSpPr>
        <p:grpSpPr>
          <a:xfrm>
            <a:off x="3843745" y="2090601"/>
            <a:ext cx="139863" cy="317513"/>
            <a:chOff x="4753325" y="2329350"/>
            <a:chExt cx="167300" cy="379800"/>
          </a:xfrm>
        </p:grpSpPr>
        <p:sp>
          <p:nvSpPr>
            <p:cNvPr id="581" name="Google Shape;581;p36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3" name="Google Shape;583;p36"/>
          <p:cNvGrpSpPr/>
          <p:nvPr/>
        </p:nvGrpSpPr>
        <p:grpSpPr>
          <a:xfrm>
            <a:off x="3277659" y="2038517"/>
            <a:ext cx="145004" cy="421657"/>
            <a:chOff x="4076175" y="2267050"/>
            <a:chExt cx="173450" cy="504375"/>
          </a:xfrm>
        </p:grpSpPr>
        <p:sp>
          <p:nvSpPr>
            <p:cNvPr id="584" name="Google Shape;584;p36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586;p36"/>
          <p:cNvSpPr/>
          <p:nvPr/>
        </p:nvSpPr>
        <p:spPr>
          <a:xfrm>
            <a:off x="43175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" name="Google Shape;587;p36"/>
          <p:cNvGrpSpPr/>
          <p:nvPr/>
        </p:nvGrpSpPr>
        <p:grpSpPr>
          <a:xfrm>
            <a:off x="4865128" y="2089054"/>
            <a:ext cx="351204" cy="324661"/>
            <a:chOff x="5975075" y="2327500"/>
            <a:chExt cx="420100" cy="388350"/>
          </a:xfrm>
        </p:grpSpPr>
        <p:sp>
          <p:nvSpPr>
            <p:cNvPr id="588" name="Google Shape;588;p3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36"/>
          <p:cNvGrpSpPr/>
          <p:nvPr/>
        </p:nvGrpSpPr>
        <p:grpSpPr>
          <a:xfrm>
            <a:off x="5496549" y="2079356"/>
            <a:ext cx="215437" cy="351204"/>
            <a:chOff x="6730350" y="2315900"/>
            <a:chExt cx="257700" cy="420100"/>
          </a:xfrm>
        </p:grpSpPr>
        <p:sp>
          <p:nvSpPr>
            <p:cNvPr id="591" name="Google Shape;591;p36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36"/>
          <p:cNvGrpSpPr/>
          <p:nvPr/>
        </p:nvGrpSpPr>
        <p:grpSpPr>
          <a:xfrm>
            <a:off x="477890" y="2615839"/>
            <a:ext cx="109265" cy="398166"/>
            <a:chOff x="727175" y="2957625"/>
            <a:chExt cx="130700" cy="476275"/>
          </a:xfrm>
        </p:grpSpPr>
        <p:sp>
          <p:nvSpPr>
            <p:cNvPr id="597" name="Google Shape;597;p36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p36"/>
          <p:cNvSpPr/>
          <p:nvPr/>
        </p:nvSpPr>
        <p:spPr>
          <a:xfrm>
            <a:off x="1492208" y="2600114"/>
            <a:ext cx="334860" cy="429808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6"/>
          <p:cNvSpPr/>
          <p:nvPr/>
        </p:nvSpPr>
        <p:spPr>
          <a:xfrm>
            <a:off x="972049" y="2600114"/>
            <a:ext cx="248083" cy="429808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Google Shape;601;p36"/>
          <p:cNvGrpSpPr/>
          <p:nvPr/>
        </p:nvGrpSpPr>
        <p:grpSpPr>
          <a:xfrm>
            <a:off x="2029629" y="2628589"/>
            <a:ext cx="386943" cy="372647"/>
            <a:chOff x="2583325" y="2972875"/>
            <a:chExt cx="462850" cy="445750"/>
          </a:xfrm>
        </p:grpSpPr>
        <p:sp>
          <p:nvSpPr>
            <p:cNvPr id="602" name="Google Shape;602;p36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36"/>
          <p:cNvGrpSpPr/>
          <p:nvPr/>
        </p:nvGrpSpPr>
        <p:grpSpPr>
          <a:xfrm>
            <a:off x="2579883" y="2684241"/>
            <a:ext cx="413486" cy="261354"/>
            <a:chOff x="3241525" y="3039450"/>
            <a:chExt cx="494600" cy="312625"/>
          </a:xfrm>
        </p:grpSpPr>
        <p:sp>
          <p:nvSpPr>
            <p:cNvPr id="605" name="Google Shape;605;p36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7" name="Google Shape;607;p36"/>
          <p:cNvSpPr/>
          <p:nvPr/>
        </p:nvSpPr>
        <p:spPr>
          <a:xfrm>
            <a:off x="37361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8" name="Google Shape;608;p36"/>
          <p:cNvGrpSpPr/>
          <p:nvPr/>
        </p:nvGrpSpPr>
        <p:grpSpPr>
          <a:xfrm>
            <a:off x="4263320" y="2656677"/>
            <a:ext cx="427781" cy="316489"/>
            <a:chOff x="5255200" y="3006475"/>
            <a:chExt cx="511700" cy="378575"/>
          </a:xfrm>
        </p:grpSpPr>
        <p:sp>
          <p:nvSpPr>
            <p:cNvPr id="609" name="Google Shape;609;p36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36"/>
          <p:cNvGrpSpPr/>
          <p:nvPr/>
        </p:nvGrpSpPr>
        <p:grpSpPr>
          <a:xfrm>
            <a:off x="3177104" y="2638307"/>
            <a:ext cx="346104" cy="353231"/>
            <a:chOff x="3955900" y="2984500"/>
            <a:chExt cx="414000" cy="422525"/>
          </a:xfrm>
        </p:grpSpPr>
        <p:sp>
          <p:nvSpPr>
            <p:cNvPr id="612" name="Google Shape;612;p36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p36"/>
          <p:cNvSpPr/>
          <p:nvPr/>
        </p:nvSpPr>
        <p:spPr>
          <a:xfrm>
            <a:off x="3411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6"/>
          <p:cNvSpPr/>
          <p:nvPr/>
        </p:nvSpPr>
        <p:spPr>
          <a:xfrm>
            <a:off x="49061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7" name="Google Shape;617;p36"/>
          <p:cNvGrpSpPr/>
          <p:nvPr/>
        </p:nvGrpSpPr>
        <p:grpSpPr>
          <a:xfrm>
            <a:off x="5472045" y="2633189"/>
            <a:ext cx="264427" cy="375719"/>
            <a:chOff x="6701050" y="2978375"/>
            <a:chExt cx="316300" cy="449425"/>
          </a:xfrm>
        </p:grpSpPr>
        <p:sp>
          <p:nvSpPr>
            <p:cNvPr id="618" name="Google Shape;618;p36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907678" y="3251842"/>
            <a:ext cx="376743" cy="253203"/>
            <a:chOff x="1241275" y="3718400"/>
            <a:chExt cx="450650" cy="302875"/>
          </a:xfrm>
        </p:grpSpPr>
        <p:sp>
          <p:nvSpPr>
            <p:cNvPr id="621" name="Google Shape;621;p36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36"/>
          <p:cNvGrpSpPr/>
          <p:nvPr/>
        </p:nvGrpSpPr>
        <p:grpSpPr>
          <a:xfrm>
            <a:off x="1476326" y="3232448"/>
            <a:ext cx="366502" cy="292495"/>
            <a:chOff x="1921475" y="3695200"/>
            <a:chExt cx="438400" cy="349875"/>
          </a:xfrm>
        </p:grpSpPr>
        <p:sp>
          <p:nvSpPr>
            <p:cNvPr id="626" name="Google Shape;626;p36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36"/>
          <p:cNvGrpSpPr/>
          <p:nvPr/>
        </p:nvGrpSpPr>
        <p:grpSpPr>
          <a:xfrm>
            <a:off x="2043423" y="3227854"/>
            <a:ext cx="359355" cy="301190"/>
            <a:chOff x="2599825" y="3689700"/>
            <a:chExt cx="429850" cy="360275"/>
          </a:xfrm>
        </p:grpSpPr>
        <p:sp>
          <p:nvSpPr>
            <p:cNvPr id="630" name="Google Shape;630;p36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2" name="Google Shape;632;p36"/>
          <p:cNvGrpSpPr/>
          <p:nvPr/>
        </p:nvGrpSpPr>
        <p:grpSpPr>
          <a:xfrm>
            <a:off x="2624296" y="3196716"/>
            <a:ext cx="324661" cy="338956"/>
            <a:chOff x="3294650" y="3652450"/>
            <a:chExt cx="388350" cy="405450"/>
          </a:xfrm>
        </p:grpSpPr>
        <p:sp>
          <p:nvSpPr>
            <p:cNvPr id="633" name="Google Shape;633;p36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36"/>
          <p:cNvGrpSpPr/>
          <p:nvPr/>
        </p:nvGrpSpPr>
        <p:grpSpPr>
          <a:xfrm>
            <a:off x="3160779" y="3239604"/>
            <a:ext cx="378750" cy="277698"/>
            <a:chOff x="3936375" y="3703750"/>
            <a:chExt cx="453050" cy="332175"/>
          </a:xfrm>
        </p:grpSpPr>
        <p:sp>
          <p:nvSpPr>
            <p:cNvPr id="637" name="Google Shape;637;p36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2" name="Google Shape;642;p36"/>
          <p:cNvGrpSpPr/>
          <p:nvPr/>
        </p:nvGrpSpPr>
        <p:grpSpPr>
          <a:xfrm>
            <a:off x="3724305" y="3239604"/>
            <a:ext cx="378750" cy="277698"/>
            <a:chOff x="4610450" y="3703750"/>
            <a:chExt cx="453050" cy="332175"/>
          </a:xfrm>
        </p:grpSpPr>
        <p:sp>
          <p:nvSpPr>
            <p:cNvPr id="643" name="Google Shape;643;p36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36"/>
          <p:cNvGrpSpPr/>
          <p:nvPr/>
        </p:nvGrpSpPr>
        <p:grpSpPr>
          <a:xfrm>
            <a:off x="4301103" y="3211529"/>
            <a:ext cx="352207" cy="333836"/>
            <a:chOff x="5300400" y="3670175"/>
            <a:chExt cx="421300" cy="399325"/>
          </a:xfrm>
        </p:grpSpPr>
        <p:sp>
          <p:nvSpPr>
            <p:cNvPr id="646" name="Google Shape;646;p3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p36"/>
          <p:cNvSpPr/>
          <p:nvPr/>
        </p:nvSpPr>
        <p:spPr>
          <a:xfrm>
            <a:off x="48449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2" name="Google Shape;652;p36"/>
          <p:cNvGrpSpPr/>
          <p:nvPr/>
        </p:nvGrpSpPr>
        <p:grpSpPr>
          <a:xfrm>
            <a:off x="5433252" y="3207431"/>
            <a:ext cx="342008" cy="342029"/>
            <a:chOff x="6654650" y="3665275"/>
            <a:chExt cx="409100" cy="409125"/>
          </a:xfrm>
        </p:grpSpPr>
        <p:sp>
          <p:nvSpPr>
            <p:cNvPr id="653" name="Google Shape;653;p36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5" name="Google Shape;655;p36"/>
          <p:cNvGrpSpPr/>
          <p:nvPr/>
        </p:nvGrpSpPr>
        <p:grpSpPr>
          <a:xfrm>
            <a:off x="347223" y="3756664"/>
            <a:ext cx="370599" cy="370620"/>
            <a:chOff x="570875" y="4322250"/>
            <a:chExt cx="443300" cy="443325"/>
          </a:xfrm>
        </p:grpSpPr>
        <p:sp>
          <p:nvSpPr>
            <p:cNvPr id="656" name="Google Shape;656;p3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0" name="Google Shape;660;p36"/>
          <p:cNvSpPr/>
          <p:nvPr/>
        </p:nvSpPr>
        <p:spPr>
          <a:xfrm>
            <a:off x="8954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p36"/>
          <p:cNvGrpSpPr/>
          <p:nvPr/>
        </p:nvGrpSpPr>
        <p:grpSpPr>
          <a:xfrm>
            <a:off x="1524814" y="3729121"/>
            <a:ext cx="269526" cy="425712"/>
            <a:chOff x="1979475" y="4289300"/>
            <a:chExt cx="322400" cy="509225"/>
          </a:xfrm>
        </p:grpSpPr>
        <p:sp>
          <p:nvSpPr>
            <p:cNvPr id="662" name="Google Shape;662;p36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5" name="Google Shape;665;p36"/>
          <p:cNvGrpSpPr/>
          <p:nvPr/>
        </p:nvGrpSpPr>
        <p:grpSpPr>
          <a:xfrm>
            <a:off x="2064349" y="3734719"/>
            <a:ext cx="318014" cy="414510"/>
            <a:chOff x="2624850" y="4296000"/>
            <a:chExt cx="380400" cy="495825"/>
          </a:xfrm>
        </p:grpSpPr>
        <p:sp>
          <p:nvSpPr>
            <p:cNvPr id="666" name="Google Shape;666;p36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p36"/>
          <p:cNvSpPr/>
          <p:nvPr/>
        </p:nvSpPr>
        <p:spPr>
          <a:xfrm>
            <a:off x="31803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6"/>
          <p:cNvSpPr/>
          <p:nvPr/>
        </p:nvSpPr>
        <p:spPr>
          <a:xfrm>
            <a:off x="2616754" y="3793571"/>
            <a:ext cx="339959" cy="297093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6"/>
          <p:cNvSpPr/>
          <p:nvPr/>
        </p:nvSpPr>
        <p:spPr>
          <a:xfrm>
            <a:off x="37423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2" name="Google Shape;672;p36"/>
          <p:cNvGrpSpPr/>
          <p:nvPr/>
        </p:nvGrpSpPr>
        <p:grpSpPr>
          <a:xfrm>
            <a:off x="4280690" y="3775555"/>
            <a:ext cx="393045" cy="332833"/>
            <a:chOff x="5275975" y="4344850"/>
            <a:chExt cx="470150" cy="398125"/>
          </a:xfrm>
        </p:grpSpPr>
        <p:sp>
          <p:nvSpPr>
            <p:cNvPr id="673" name="Google Shape;673;p36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6" name="Google Shape;676;p36"/>
          <p:cNvSpPr/>
          <p:nvPr/>
        </p:nvSpPr>
        <p:spPr>
          <a:xfrm>
            <a:off x="48643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7" name="Google Shape;677;p36"/>
          <p:cNvGrpSpPr/>
          <p:nvPr/>
        </p:nvGrpSpPr>
        <p:grpSpPr>
          <a:xfrm>
            <a:off x="5423036" y="3748513"/>
            <a:ext cx="362448" cy="386922"/>
            <a:chOff x="6642425" y="4312500"/>
            <a:chExt cx="433550" cy="462825"/>
          </a:xfrm>
        </p:grpSpPr>
        <p:sp>
          <p:nvSpPr>
            <p:cNvPr id="678" name="Google Shape;678;p36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1" name="Google Shape;681;p36"/>
          <p:cNvSpPr/>
          <p:nvPr/>
        </p:nvSpPr>
        <p:spPr>
          <a:xfrm>
            <a:off x="2997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36"/>
          <p:cNvGrpSpPr/>
          <p:nvPr/>
        </p:nvGrpSpPr>
        <p:grpSpPr>
          <a:xfrm>
            <a:off x="910227" y="4322766"/>
            <a:ext cx="371623" cy="365499"/>
            <a:chOff x="1244325" y="4999400"/>
            <a:chExt cx="444525" cy="437200"/>
          </a:xfrm>
        </p:grpSpPr>
        <p:sp>
          <p:nvSpPr>
            <p:cNvPr id="683" name="Google Shape;683;p36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8" name="Google Shape;688;p36"/>
          <p:cNvGrpSpPr/>
          <p:nvPr/>
        </p:nvGrpSpPr>
        <p:grpSpPr>
          <a:xfrm>
            <a:off x="1506945" y="4311017"/>
            <a:ext cx="305265" cy="388970"/>
            <a:chOff x="1958100" y="4985350"/>
            <a:chExt cx="365150" cy="465275"/>
          </a:xfrm>
        </p:grpSpPr>
        <p:sp>
          <p:nvSpPr>
            <p:cNvPr id="689" name="Google Shape;689;p36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36"/>
          <p:cNvGrpSpPr/>
          <p:nvPr/>
        </p:nvGrpSpPr>
        <p:grpSpPr>
          <a:xfrm>
            <a:off x="2048004" y="4325816"/>
            <a:ext cx="350200" cy="359877"/>
            <a:chOff x="2605300" y="5003050"/>
            <a:chExt cx="418900" cy="430475"/>
          </a:xfrm>
        </p:grpSpPr>
        <p:sp>
          <p:nvSpPr>
            <p:cNvPr id="693" name="Google Shape;693;p36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" name="Google Shape;696;p36"/>
          <p:cNvGrpSpPr/>
          <p:nvPr/>
        </p:nvGrpSpPr>
        <p:grpSpPr>
          <a:xfrm>
            <a:off x="2577337" y="4333484"/>
            <a:ext cx="418585" cy="344056"/>
            <a:chOff x="3238475" y="5012225"/>
            <a:chExt cx="500700" cy="411550"/>
          </a:xfrm>
        </p:grpSpPr>
        <p:sp>
          <p:nvSpPr>
            <p:cNvPr id="697" name="Google Shape;697;p36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36"/>
          <p:cNvGrpSpPr/>
          <p:nvPr/>
        </p:nvGrpSpPr>
        <p:grpSpPr>
          <a:xfrm>
            <a:off x="3683968" y="4296724"/>
            <a:ext cx="459424" cy="417561"/>
            <a:chOff x="4562200" y="4968250"/>
            <a:chExt cx="549550" cy="499475"/>
          </a:xfrm>
        </p:grpSpPr>
        <p:sp>
          <p:nvSpPr>
            <p:cNvPr id="703" name="Google Shape;703;p36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" name="Google Shape;708;p36"/>
          <p:cNvGrpSpPr/>
          <p:nvPr/>
        </p:nvGrpSpPr>
        <p:grpSpPr>
          <a:xfrm>
            <a:off x="3190898" y="4320217"/>
            <a:ext cx="318516" cy="370076"/>
            <a:chOff x="3972400" y="4996350"/>
            <a:chExt cx="381000" cy="442675"/>
          </a:xfrm>
        </p:grpSpPr>
        <p:sp>
          <p:nvSpPr>
            <p:cNvPr id="709" name="Google Shape;709;p36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36"/>
          <p:cNvGrpSpPr/>
          <p:nvPr/>
        </p:nvGrpSpPr>
        <p:grpSpPr>
          <a:xfrm>
            <a:off x="4251593" y="4289072"/>
            <a:ext cx="451252" cy="432860"/>
            <a:chOff x="5241175" y="4959100"/>
            <a:chExt cx="539775" cy="517775"/>
          </a:xfrm>
        </p:grpSpPr>
        <p:sp>
          <p:nvSpPr>
            <p:cNvPr id="712" name="Google Shape;712;p3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36"/>
          <p:cNvSpPr/>
          <p:nvPr/>
        </p:nvSpPr>
        <p:spPr>
          <a:xfrm>
            <a:off x="48423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" name="Google Shape;719;p36"/>
          <p:cNvGrpSpPr/>
          <p:nvPr/>
        </p:nvGrpSpPr>
        <p:grpSpPr>
          <a:xfrm>
            <a:off x="5458780" y="4353376"/>
            <a:ext cx="289444" cy="332832"/>
            <a:chOff x="6685175" y="5036025"/>
            <a:chExt cx="346225" cy="398125"/>
          </a:xfrm>
        </p:grpSpPr>
        <p:sp>
          <p:nvSpPr>
            <p:cNvPr id="720" name="Google Shape;720;p36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5" name="Google Shape;725;p36"/>
          <p:cNvGrpSpPr/>
          <p:nvPr/>
        </p:nvGrpSpPr>
        <p:grpSpPr>
          <a:xfrm>
            <a:off x="6359618" y="1877599"/>
            <a:ext cx="432570" cy="421334"/>
            <a:chOff x="5926225" y="921350"/>
            <a:chExt cx="517800" cy="504350"/>
          </a:xfrm>
        </p:grpSpPr>
        <p:sp>
          <p:nvSpPr>
            <p:cNvPr id="726" name="Google Shape;726;p3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8" name="Google Shape;728;p36"/>
          <p:cNvSpPr/>
          <p:nvPr/>
        </p:nvSpPr>
        <p:spPr>
          <a:xfrm>
            <a:off x="6553538" y="21136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9" name="Google Shape;729;p36"/>
          <p:cNvGrpSpPr/>
          <p:nvPr/>
        </p:nvGrpSpPr>
        <p:grpSpPr>
          <a:xfrm>
            <a:off x="7244606" y="1856979"/>
            <a:ext cx="432570" cy="421334"/>
            <a:chOff x="5926225" y="921350"/>
            <a:chExt cx="517800" cy="504350"/>
          </a:xfrm>
        </p:grpSpPr>
        <p:sp>
          <p:nvSpPr>
            <p:cNvPr id="730" name="Google Shape;730;p3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36"/>
          <p:cNvSpPr/>
          <p:nvPr/>
        </p:nvSpPr>
        <p:spPr>
          <a:xfrm>
            <a:off x="7438526" y="20930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p36"/>
          <p:cNvGrpSpPr/>
          <p:nvPr/>
        </p:nvGrpSpPr>
        <p:grpSpPr>
          <a:xfrm>
            <a:off x="6359881" y="2606021"/>
            <a:ext cx="1075937" cy="1047989"/>
            <a:chOff x="5926225" y="921350"/>
            <a:chExt cx="517800" cy="504350"/>
          </a:xfrm>
        </p:grpSpPr>
        <p:sp>
          <p:nvSpPr>
            <p:cNvPr id="734" name="Google Shape;734;p3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6" name="Google Shape;736;p36"/>
          <p:cNvSpPr/>
          <p:nvPr/>
        </p:nvSpPr>
        <p:spPr>
          <a:xfrm>
            <a:off x="6842198" y="31931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8" name="Google Shape;738;p36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900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Introducing our Clients</a:t>
            </a:r>
            <a:endParaRPr/>
          </a:p>
        </p:txBody>
      </p:sp>
      <p:sp>
        <p:nvSpPr>
          <p:cNvPr id="206" name="Google Shape;206;p2"/>
          <p:cNvSpPr txBox="1"/>
          <p:nvPr>
            <p:ph idx="1" type="body"/>
          </p:nvPr>
        </p:nvSpPr>
        <p:spPr>
          <a:xfrm>
            <a:off x="2905550" y="1833525"/>
            <a:ext cx="4861500" cy="28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⬢"/>
            </a:pPr>
            <a:r>
              <a:rPr lang="en" sz="1800"/>
              <a:t>Working for the </a:t>
            </a:r>
            <a:r>
              <a:rPr b="1" lang="en" sz="1800">
                <a:latin typeface="Catamaran"/>
                <a:ea typeface="Catamaran"/>
                <a:cs typeface="Catamaran"/>
                <a:sym typeface="Catamaran"/>
              </a:rPr>
              <a:t>CDC</a:t>
            </a:r>
            <a:r>
              <a:rPr lang="en" sz="1800"/>
              <a:t> since 2017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⬢"/>
            </a:pPr>
            <a:r>
              <a:rPr lang="en" sz="1800"/>
              <a:t>Stationed to work with the </a:t>
            </a:r>
            <a:r>
              <a:rPr b="1" lang="en" sz="1800">
                <a:latin typeface="Catamaran"/>
                <a:ea typeface="Catamaran"/>
                <a:cs typeface="Catamaran"/>
                <a:sym typeface="Catamaran"/>
              </a:rPr>
              <a:t>Tennessee Department of Health 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in 2019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Char char="⬢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Diverse portfolio of experience including outbreak response, telemedicine implementation, public health social marketing, program evaluation, and community outreach</a:t>
            </a:r>
            <a:endParaRPr b="1" sz="1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7" name="Google Shape;207;p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"/>
          <p:cNvSpPr/>
          <p:nvPr/>
        </p:nvSpPr>
        <p:spPr>
          <a:xfrm>
            <a:off x="105024" y="865695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file photo of Amber Coyne" id="209" name="Google Shape;2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063" y="1833513"/>
            <a:ext cx="1876175" cy="1876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5490"/>
              </a:srgbClr>
            </a:outerShdw>
          </a:effectLst>
        </p:spPr>
      </p:pic>
      <p:sp>
        <p:nvSpPr>
          <p:cNvPr id="210" name="Google Shape;210;p2"/>
          <p:cNvSpPr txBox="1"/>
          <p:nvPr/>
        </p:nvSpPr>
        <p:spPr>
          <a:xfrm>
            <a:off x="394400" y="3859550"/>
            <a:ext cx="201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1" lang="en" sz="2400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Amber Coyne</a:t>
            </a:r>
            <a:endParaRPr i="1" sz="2400" u="none" cap="none" strike="noStrik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3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44" name="Google Shape;744;p37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50" name="Google Shape;750;p3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1"/>
          </a:xfrm>
        </p:grpSpPr>
        <p:sp>
          <p:nvSpPr>
            <p:cNvPr id="751" name="Google Shape;751;p37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55" name="Google Shape;755;p3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56" name="Google Shape;756;p37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59" name="Google Shape;759;p3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60" name="Google Shape;760;p37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65" name="Google Shape;765;p37"/>
          <p:cNvGrpSpPr/>
          <p:nvPr/>
        </p:nvGrpSpPr>
        <p:grpSpPr>
          <a:xfrm>
            <a:off x="4341570" y="1550333"/>
            <a:ext cx="445622" cy="445591"/>
            <a:chOff x="5732756" y="2682276"/>
            <a:chExt cx="719906" cy="719856"/>
          </a:xfrm>
        </p:grpSpPr>
        <p:sp>
          <p:nvSpPr>
            <p:cNvPr id="766" name="Google Shape;766;p37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69" name="Google Shape;769;p37"/>
          <p:cNvGrpSpPr/>
          <p:nvPr/>
        </p:nvGrpSpPr>
        <p:grpSpPr>
          <a:xfrm>
            <a:off x="4982887" y="1550327"/>
            <a:ext cx="445627" cy="445605"/>
            <a:chOff x="6768809" y="2682265"/>
            <a:chExt cx="719915" cy="719878"/>
          </a:xfrm>
        </p:grpSpPr>
        <p:sp>
          <p:nvSpPr>
            <p:cNvPr id="770" name="Google Shape;770;p37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74" name="Google Shape;774;p37"/>
          <p:cNvGrpSpPr/>
          <p:nvPr/>
        </p:nvGrpSpPr>
        <p:grpSpPr>
          <a:xfrm>
            <a:off x="5624209" y="1550356"/>
            <a:ext cx="445754" cy="445544"/>
            <a:chOff x="7804870" y="2682313"/>
            <a:chExt cx="720119" cy="719781"/>
          </a:xfrm>
        </p:grpSpPr>
        <p:sp>
          <p:nvSpPr>
            <p:cNvPr id="775" name="Google Shape;775;p37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80" name="Google Shape;780;p37"/>
          <p:cNvGrpSpPr/>
          <p:nvPr/>
        </p:nvGrpSpPr>
        <p:grpSpPr>
          <a:xfrm>
            <a:off x="6265657" y="1550125"/>
            <a:ext cx="446294" cy="446006"/>
            <a:chOff x="8841135" y="2681940"/>
            <a:chExt cx="720991" cy="720527"/>
          </a:xfrm>
        </p:grpSpPr>
        <p:sp>
          <p:nvSpPr>
            <p:cNvPr id="781" name="Google Shape;781;p37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87" name="Google Shape;787;p3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88" name="Google Shape;788;p37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90" name="Google Shape;790;p3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91" name="Google Shape;791;p37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94" name="Google Shape;794;p37"/>
          <p:cNvGrpSpPr/>
          <p:nvPr/>
        </p:nvGrpSpPr>
        <p:grpSpPr>
          <a:xfrm>
            <a:off x="7549143" y="1550278"/>
            <a:ext cx="445699" cy="445702"/>
            <a:chOff x="10914618" y="2682187"/>
            <a:chExt cx="720032" cy="720034"/>
          </a:xfrm>
        </p:grpSpPr>
        <p:sp>
          <p:nvSpPr>
            <p:cNvPr id="795" name="Google Shape;795;p37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801" name="Google Shape;801;p37"/>
          <p:cNvGrpSpPr/>
          <p:nvPr/>
        </p:nvGrpSpPr>
        <p:grpSpPr>
          <a:xfrm>
            <a:off x="1772664" y="843057"/>
            <a:ext cx="361521" cy="445817"/>
            <a:chOff x="1582665" y="1011072"/>
            <a:chExt cx="584040" cy="720221"/>
          </a:xfrm>
        </p:grpSpPr>
        <p:sp>
          <p:nvSpPr>
            <p:cNvPr id="802" name="Google Shape;802;p37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807" name="Google Shape;807;p3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808" name="Google Shape;808;p3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09" name="Google Shape;809;p3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10" name="Google Shape;810;p3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811" name="Google Shape;811;p3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812" name="Google Shape;812;p3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813" name="Google Shape;813;p3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14" name="Google Shape;814;p3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15" name="Google Shape;815;p3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16" name="Google Shape;816;p3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17" name="Google Shape;817;p3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18" name="Google Shape;818;p3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19" name="Google Shape;819;p3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20" name="Google Shape;820;p3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21" name="Google Shape;821;p3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22" name="Google Shape;822;p3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sp>
          <p:nvSpPr>
            <p:cNvPr id="823" name="Google Shape;823;p37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829" name="Google Shape;829;p37"/>
          <p:cNvGrpSpPr/>
          <p:nvPr/>
        </p:nvGrpSpPr>
        <p:grpSpPr>
          <a:xfrm>
            <a:off x="2993392" y="843244"/>
            <a:ext cx="369869" cy="445629"/>
            <a:chOff x="3554761" y="1011374"/>
            <a:chExt cx="597526" cy="719918"/>
          </a:xfrm>
        </p:grpSpPr>
        <p:sp>
          <p:nvSpPr>
            <p:cNvPr id="830" name="Google Shape;830;p37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834" name="Google Shape;834;p37"/>
          <p:cNvGrpSpPr/>
          <p:nvPr/>
        </p:nvGrpSpPr>
        <p:grpSpPr>
          <a:xfrm>
            <a:off x="3603122" y="843032"/>
            <a:ext cx="370754" cy="445841"/>
            <a:chOff x="4539787" y="1011032"/>
            <a:chExt cx="598957" cy="720261"/>
          </a:xfrm>
        </p:grpSpPr>
        <p:sp>
          <p:nvSpPr>
            <p:cNvPr id="835" name="Google Shape;835;p37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840" name="Google Shape;840;p37"/>
          <p:cNvGrpSpPr/>
          <p:nvPr/>
        </p:nvGrpSpPr>
        <p:grpSpPr>
          <a:xfrm>
            <a:off x="4213740" y="843140"/>
            <a:ext cx="366916" cy="445732"/>
            <a:chOff x="5526246" y="1011207"/>
            <a:chExt cx="592757" cy="720085"/>
          </a:xfrm>
        </p:grpSpPr>
        <p:sp>
          <p:nvSpPr>
            <p:cNvPr id="841" name="Google Shape;841;p37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847" name="Google Shape;847;p37"/>
          <p:cNvGrpSpPr/>
          <p:nvPr/>
        </p:nvGrpSpPr>
        <p:grpSpPr>
          <a:xfrm>
            <a:off x="1168508" y="843134"/>
            <a:ext cx="364294" cy="445741"/>
            <a:chOff x="606645" y="1011196"/>
            <a:chExt cx="588520" cy="720097"/>
          </a:xfrm>
        </p:grpSpPr>
        <p:sp>
          <p:nvSpPr>
            <p:cNvPr id="848" name="Google Shape;848;p37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852" name="Google Shape;852;p3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53" name="Google Shape;853;p37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857" name="Google Shape;857;p37"/>
          <p:cNvGrpSpPr/>
          <p:nvPr/>
        </p:nvGrpSpPr>
        <p:grpSpPr>
          <a:xfrm>
            <a:off x="6221656" y="797418"/>
            <a:ext cx="460704" cy="491455"/>
            <a:chOff x="8770051" y="937343"/>
            <a:chExt cx="744272" cy="793950"/>
          </a:xfrm>
        </p:grpSpPr>
        <p:sp>
          <p:nvSpPr>
            <p:cNvPr id="858" name="Google Shape;858;p37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863" name="Google Shape;863;p37"/>
            <p:cNvGrpSpPr/>
            <p:nvPr/>
          </p:nvGrpSpPr>
          <p:grpSpPr>
            <a:xfrm>
              <a:off x="8770051" y="937343"/>
              <a:ext cx="744272" cy="793950"/>
              <a:chOff x="6565437" y="1588001"/>
              <a:chExt cx="744272" cy="793950"/>
            </a:xfrm>
          </p:grpSpPr>
          <p:sp>
            <p:nvSpPr>
              <p:cNvPr id="864" name="Google Shape;864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65" name="Google Shape;865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66" name="Google Shape;866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67" name="Google Shape;867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68" name="Google Shape;868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69" name="Google Shape;869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70" name="Google Shape;870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71" name="Google Shape;871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72" name="Google Shape;872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73" name="Google Shape;873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874" name="Google Shape;874;p37"/>
          <p:cNvGrpSpPr/>
          <p:nvPr/>
        </p:nvGrpSpPr>
        <p:grpSpPr>
          <a:xfrm>
            <a:off x="4820520" y="797418"/>
            <a:ext cx="460704" cy="491455"/>
            <a:chOff x="6506504" y="937343"/>
            <a:chExt cx="744272" cy="793950"/>
          </a:xfrm>
        </p:grpSpPr>
        <p:sp>
          <p:nvSpPr>
            <p:cNvPr id="875" name="Google Shape;875;p37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878" name="Google Shape;878;p37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879" name="Google Shape;879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80" name="Google Shape;880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81" name="Google Shape;881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83" name="Google Shape;883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84" name="Google Shape;884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85" name="Google Shape;885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86" name="Google Shape;886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87" name="Google Shape;887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88" name="Google Shape;888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889" name="Google Shape;889;p37"/>
          <p:cNvGrpSpPr/>
          <p:nvPr/>
        </p:nvGrpSpPr>
        <p:grpSpPr>
          <a:xfrm>
            <a:off x="5521088" y="797418"/>
            <a:ext cx="460704" cy="491455"/>
            <a:chOff x="7638277" y="937343"/>
            <a:chExt cx="744272" cy="793950"/>
          </a:xfrm>
        </p:grpSpPr>
        <p:sp>
          <p:nvSpPr>
            <p:cNvPr id="890" name="Google Shape;890;p37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894" name="Google Shape;894;p37"/>
            <p:cNvGrpSpPr/>
            <p:nvPr/>
          </p:nvGrpSpPr>
          <p:grpSpPr>
            <a:xfrm>
              <a:off x="7638277" y="937343"/>
              <a:ext cx="744272" cy="793950"/>
              <a:chOff x="6565437" y="1588001"/>
              <a:chExt cx="744272" cy="793950"/>
            </a:xfrm>
          </p:grpSpPr>
          <p:sp>
            <p:nvSpPr>
              <p:cNvPr id="895" name="Google Shape;895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96" name="Google Shape;896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97" name="Google Shape;897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98" name="Google Shape;898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899" name="Google Shape;899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900" name="Google Shape;900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901" name="Google Shape;901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902" name="Google Shape;902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903" name="Google Shape;903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904" name="Google Shape;904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905" name="Google Shape;905;p37"/>
          <p:cNvGrpSpPr/>
          <p:nvPr/>
        </p:nvGrpSpPr>
        <p:grpSpPr>
          <a:xfrm>
            <a:off x="3061198" y="2986973"/>
            <a:ext cx="445779" cy="400763"/>
            <a:chOff x="3778727" y="4460423"/>
            <a:chExt cx="720160" cy="647437"/>
          </a:xfrm>
        </p:grpSpPr>
        <p:sp>
          <p:nvSpPr>
            <p:cNvPr id="906" name="Google Shape;906;p37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13" name="Google Shape;913;p3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914" name="Google Shape;914;p3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18" name="Google Shape;918;p37"/>
          <p:cNvGrpSpPr/>
          <p:nvPr/>
        </p:nvGrpSpPr>
        <p:grpSpPr>
          <a:xfrm>
            <a:off x="4343305" y="2964459"/>
            <a:ext cx="445834" cy="445792"/>
            <a:chOff x="5926265" y="4424051"/>
            <a:chExt cx="720247" cy="720181"/>
          </a:xfrm>
        </p:grpSpPr>
        <p:sp>
          <p:nvSpPr>
            <p:cNvPr id="919" name="Google Shape;919;p37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23" name="Google Shape;923;p3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24" name="Google Shape;924;p3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29" name="Google Shape;929;p37"/>
          <p:cNvGrpSpPr/>
          <p:nvPr/>
        </p:nvGrpSpPr>
        <p:grpSpPr>
          <a:xfrm>
            <a:off x="2420095" y="2983429"/>
            <a:ext cx="445680" cy="407854"/>
            <a:chOff x="2704878" y="4454697"/>
            <a:chExt cx="720000" cy="658890"/>
          </a:xfrm>
        </p:grpSpPr>
        <p:sp>
          <p:nvSpPr>
            <p:cNvPr id="930" name="Google Shape;930;p3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36" name="Google Shape;936;p37"/>
          <p:cNvGrpSpPr/>
          <p:nvPr/>
        </p:nvGrpSpPr>
        <p:grpSpPr>
          <a:xfrm>
            <a:off x="3702366" y="2985387"/>
            <a:ext cx="445549" cy="403936"/>
            <a:chOff x="4852681" y="4457861"/>
            <a:chExt cx="719788" cy="652562"/>
          </a:xfrm>
        </p:grpSpPr>
        <p:sp>
          <p:nvSpPr>
            <p:cNvPr id="937" name="Google Shape;937;p37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40" name="Google Shape;940;p3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41" name="Google Shape;941;p37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46" name="Google Shape;946;p3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47" name="Google Shape;947;p37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53" name="Google Shape;953;p37"/>
          <p:cNvGrpSpPr/>
          <p:nvPr/>
        </p:nvGrpSpPr>
        <p:grpSpPr>
          <a:xfrm>
            <a:off x="6908080" y="2987570"/>
            <a:ext cx="445629" cy="399564"/>
            <a:chOff x="9878975" y="4425243"/>
            <a:chExt cx="719918" cy="645501"/>
          </a:xfrm>
        </p:grpSpPr>
        <p:sp>
          <p:nvSpPr>
            <p:cNvPr id="954" name="Google Shape;954;p37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57" name="Google Shape;957;p3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58" name="Google Shape;958;p37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62" name="Google Shape;962;p37"/>
          <p:cNvGrpSpPr/>
          <p:nvPr/>
        </p:nvGrpSpPr>
        <p:grpSpPr>
          <a:xfrm>
            <a:off x="6266887" y="2984485"/>
            <a:ext cx="445805" cy="405734"/>
            <a:chOff x="8843122" y="4420259"/>
            <a:chExt cx="720202" cy="655468"/>
          </a:xfrm>
        </p:grpSpPr>
        <p:sp>
          <p:nvSpPr>
            <p:cNvPr id="963" name="Google Shape;963;p37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69" name="Google Shape;969;p37"/>
          <p:cNvGrpSpPr/>
          <p:nvPr/>
        </p:nvGrpSpPr>
        <p:grpSpPr>
          <a:xfrm>
            <a:off x="3069757" y="2283047"/>
            <a:ext cx="445812" cy="394517"/>
            <a:chOff x="1510757" y="3225422"/>
            <a:chExt cx="720214" cy="637346"/>
          </a:xfrm>
        </p:grpSpPr>
        <p:sp>
          <p:nvSpPr>
            <p:cNvPr id="970" name="Google Shape;970;p37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77" name="Google Shape;977;p37"/>
          <p:cNvGrpSpPr/>
          <p:nvPr/>
        </p:nvGrpSpPr>
        <p:grpSpPr>
          <a:xfrm>
            <a:off x="3761148" y="2300567"/>
            <a:ext cx="445768" cy="359479"/>
            <a:chOff x="2595501" y="3253725"/>
            <a:chExt cx="720142" cy="580740"/>
          </a:xfrm>
        </p:grpSpPr>
        <p:sp>
          <p:nvSpPr>
            <p:cNvPr id="978" name="Google Shape;978;p37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82" name="Google Shape;982;p37"/>
          <p:cNvGrpSpPr/>
          <p:nvPr/>
        </p:nvGrpSpPr>
        <p:grpSpPr>
          <a:xfrm>
            <a:off x="5143819" y="2257535"/>
            <a:ext cx="443879" cy="445540"/>
            <a:chOff x="4764809" y="3184208"/>
            <a:chExt cx="717090" cy="719774"/>
          </a:xfrm>
        </p:grpSpPr>
        <p:sp>
          <p:nvSpPr>
            <p:cNvPr id="983" name="Google Shape;983;p37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86" name="Google Shape;986;p3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87" name="Google Shape;987;p37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90" name="Google Shape;990;p3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91" name="Google Shape;991;p37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995" name="Google Shape;995;p3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96" name="Google Shape;996;p37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00" name="Google Shape;1000;p3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001" name="Google Shape;1001;p37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06" name="Google Shape;1006;p37"/>
          <p:cNvGrpSpPr/>
          <p:nvPr/>
        </p:nvGrpSpPr>
        <p:grpSpPr>
          <a:xfrm>
            <a:off x="7213443" y="2257509"/>
            <a:ext cx="189785" cy="445591"/>
            <a:chOff x="8011692" y="3184166"/>
            <a:chExt cx="306600" cy="719858"/>
          </a:xfrm>
        </p:grpSpPr>
        <p:sp>
          <p:nvSpPr>
            <p:cNvPr id="1007" name="Google Shape;1007;p37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09" name="Google Shape;1009;p3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10" name="Google Shape;1010;p3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11" name="Google Shape;1011;p3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12" name="Google Shape;1012;p3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13" name="Google Shape;1013;p3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014" name="Google Shape;1014;p37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21" name="Google Shape;1021;p3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22" name="Google Shape;1022;p37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34" name="Google Shape;1034;p3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35" name="Google Shape;1035;p37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39" name="Google Shape;1039;p3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40" name="Google Shape;1040;p37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43" name="Google Shape;1043;p3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44" name="Google Shape;1044;p37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50" name="Google Shape;1050;p3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51" name="Google Shape;1051;p3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59" name="Google Shape;1059;p3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60" name="Google Shape;1060;p3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72" name="Google Shape;1072;p3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73" name="Google Shape;1073;p3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85" name="Google Shape;1085;p3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86" name="Google Shape;1086;p3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98" name="Google Shape;1098;p37"/>
          <p:cNvGrpSpPr/>
          <p:nvPr/>
        </p:nvGrpSpPr>
        <p:grpSpPr>
          <a:xfrm>
            <a:off x="5954636" y="3681752"/>
            <a:ext cx="445821" cy="425247"/>
            <a:chOff x="8338678" y="5506443"/>
            <a:chExt cx="720227" cy="686989"/>
          </a:xfrm>
        </p:grpSpPr>
        <p:sp>
          <p:nvSpPr>
            <p:cNvPr id="1099" name="Google Shape;1099;p37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05" name="Google Shape;1105;p3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106" name="Google Shape;1106;p3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21" name="Google Shape;1121;p3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22" name="Google Shape;1122;p37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26" name="Google Shape;1126;p37"/>
          <p:cNvGrpSpPr/>
          <p:nvPr/>
        </p:nvGrpSpPr>
        <p:grpSpPr>
          <a:xfrm>
            <a:off x="6788033" y="4378458"/>
            <a:ext cx="373053" cy="445790"/>
            <a:chOff x="8095060" y="5664590"/>
            <a:chExt cx="497404" cy="594388"/>
          </a:xfrm>
        </p:grpSpPr>
        <p:grpSp>
          <p:nvGrpSpPr>
            <p:cNvPr id="1127" name="Google Shape;1127;p3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28" name="Google Shape;1128;p3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131" name="Google Shape;1131;p3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32" name="Google Shape;1132;p3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135" name="Google Shape;1135;p3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36" name="Google Shape;1136;p3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138" name="Google Shape;1138;p3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139" name="Google Shape;1139;p37"/>
            <p:cNvGrpSpPr/>
            <p:nvPr/>
          </p:nvGrpSpPr>
          <p:grpSpPr>
            <a:xfrm>
              <a:off x="8095060" y="5664590"/>
              <a:ext cx="497404" cy="290163"/>
              <a:chOff x="8095060" y="5664590"/>
              <a:chExt cx="497404" cy="290163"/>
            </a:xfrm>
          </p:grpSpPr>
          <p:sp>
            <p:nvSpPr>
              <p:cNvPr id="1140" name="Google Shape;1140;p3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141" name="Google Shape;1141;p3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142" name="Google Shape;1142;p3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143" name="Google Shape;1143;p37"/>
          <p:cNvGrpSpPr/>
          <p:nvPr/>
        </p:nvGrpSpPr>
        <p:grpSpPr>
          <a:xfrm>
            <a:off x="2870825" y="4378486"/>
            <a:ext cx="557161" cy="445733"/>
            <a:chOff x="4607809" y="5664627"/>
            <a:chExt cx="742882" cy="594311"/>
          </a:xfrm>
        </p:grpSpPr>
        <p:sp>
          <p:nvSpPr>
            <p:cNvPr id="1144" name="Google Shape;1144;p37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2" name="Google Shape;1152;p37"/>
          <p:cNvGrpSpPr/>
          <p:nvPr/>
        </p:nvGrpSpPr>
        <p:grpSpPr>
          <a:xfrm>
            <a:off x="3973890" y="4378543"/>
            <a:ext cx="1079865" cy="445621"/>
            <a:chOff x="2571250" y="5664711"/>
            <a:chExt cx="1439820" cy="594161"/>
          </a:xfrm>
        </p:grpSpPr>
        <p:sp>
          <p:nvSpPr>
            <p:cNvPr id="1153" name="Google Shape;1153;p37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7" name="Google Shape;1177;p3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78" name="Google Shape;1178;p3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79" name="Google Shape;1179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181" name="Google Shape;1181;p3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82" name="Google Shape;1182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183" name="Google Shape;1183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184" name="Google Shape;1184;p3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85" name="Google Shape;1185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sp>
        <p:nvSpPr>
          <p:cNvPr id="1187" name="Google Shape;1187;p37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88" name="Google Shape;1188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38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✋👆👉👍👤👦👧👨👩👪💃🏃💑❤😂😉😋😒😭👶😸🐟🍒🍔💣📌📖🔨🎃🎈🎨🏈🏰🌏🔌🔑</a:t>
            </a:r>
            <a:r>
              <a:rPr b="0" i="0" lang="en" sz="24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Catamaran"/>
                <a:ea typeface="Catamaran"/>
                <a:cs typeface="Catamaran"/>
                <a:sym typeface="Catamaran"/>
              </a:rPr>
              <a:t> and many more...</a:t>
            </a:r>
            <a:endParaRPr b="0" i="0" sz="2400" u="none" cap="none" strike="noStrike">
              <a:solidFill>
                <a:schemeClr val="lt1"/>
              </a:solidFill>
              <a:highlight>
                <a:schemeClr val="accent1"/>
              </a:highlight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4" name="Google Shape;1194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5" name="Google Shape;1195;p38"/>
          <p:cNvSpPr txBox="1"/>
          <p:nvPr>
            <p:ph idx="4294967295" type="body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</a:pP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541383f51_0_0"/>
          <p:cNvSpPr txBox="1"/>
          <p:nvPr>
            <p:ph type="title"/>
          </p:nvPr>
        </p:nvSpPr>
        <p:spPr>
          <a:xfrm>
            <a:off x="779100" y="836000"/>
            <a:ext cx="66771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</p:txBody>
      </p:sp>
      <p:sp>
        <p:nvSpPr>
          <p:cNvPr id="216" name="Google Shape;216;g13541383f51_0_0"/>
          <p:cNvSpPr txBox="1"/>
          <p:nvPr>
            <p:ph idx="1" type="body"/>
          </p:nvPr>
        </p:nvSpPr>
        <p:spPr>
          <a:xfrm>
            <a:off x="779100" y="1503550"/>
            <a:ext cx="2079900" cy="32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lang="en"/>
              <a:t>synergization</a:t>
            </a:r>
            <a:r>
              <a:rPr lang="en"/>
              <a:t> of the HIV, STI, substance abuse, and viral hepatitis epidemics through shared needle use; our syndemic</a:t>
            </a:r>
            <a:endParaRPr/>
          </a:p>
        </p:txBody>
      </p:sp>
      <p:sp>
        <p:nvSpPr>
          <p:cNvPr id="217" name="Google Shape;217;g13541383f51_0_0"/>
          <p:cNvSpPr txBox="1"/>
          <p:nvPr>
            <p:ph idx="2" type="body"/>
          </p:nvPr>
        </p:nvSpPr>
        <p:spPr>
          <a:xfrm>
            <a:off x="3077669" y="1503550"/>
            <a:ext cx="2079900" cy="32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3541383f51_0_0"/>
          <p:cNvSpPr txBox="1"/>
          <p:nvPr>
            <p:ph idx="3" type="body"/>
          </p:nvPr>
        </p:nvSpPr>
        <p:spPr>
          <a:xfrm>
            <a:off x="5376238" y="1503550"/>
            <a:ext cx="2079900" cy="32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lack of public trust and understanding in syringe sharing programs despite proven effectiveness</a:t>
            </a:r>
            <a:endParaRPr/>
          </a:p>
        </p:txBody>
      </p:sp>
      <p:sp>
        <p:nvSpPr>
          <p:cNvPr id="219" name="Google Shape;219;g13541383f51_0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g13541383f5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675" y="1503550"/>
            <a:ext cx="2104000" cy="32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56c461e70_2_7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Worldwide Impact</a:t>
            </a:r>
            <a:endParaRPr/>
          </a:p>
        </p:txBody>
      </p:sp>
      <p:sp>
        <p:nvSpPr>
          <p:cNvPr id="226" name="Google Shape;226;g1356c461e70_2_7"/>
          <p:cNvSpPr txBox="1"/>
          <p:nvPr>
            <p:ph idx="1" type="body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B365D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B365D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Hepatitis C has killed more Americans annually than HIV, tuberculosis, and 58 other reportable infectious diseases combined </a:t>
            </a:r>
            <a:endParaRPr sz="1400">
              <a:solidFill>
                <a:srgbClr val="1B365D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B365D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Men who have sex with other men, transgender persons, young adults, and some racial and ethnic groups are disproportionately affected</a:t>
            </a:r>
            <a:endParaRPr sz="1400">
              <a:solidFill>
                <a:srgbClr val="1B365D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B365D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Up to 70% of new hepatitis C infections are among people who inject drugs</a:t>
            </a:r>
            <a:endParaRPr sz="1400">
              <a:solidFill>
                <a:srgbClr val="1B365D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B365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B365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356c461e70_2_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g1356c461e70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300" y="1503550"/>
            <a:ext cx="2808299" cy="253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56c461e70_2_0"/>
          <p:cNvSpPr txBox="1"/>
          <p:nvPr>
            <p:ph type="title"/>
          </p:nvPr>
        </p:nvSpPr>
        <p:spPr>
          <a:xfrm>
            <a:off x="505200" y="1512600"/>
            <a:ext cx="3324300" cy="211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End the Syndemic Tennessee goals?</a:t>
            </a:r>
            <a:endParaRPr/>
          </a:p>
        </p:txBody>
      </p:sp>
      <p:sp>
        <p:nvSpPr>
          <p:cNvPr id="234" name="Google Shape;234;g1356c461e70_2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g1356c461e7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538" y="830950"/>
            <a:ext cx="5314475" cy="10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356c461e70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513" y="1893850"/>
            <a:ext cx="5314500" cy="10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356c461e70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500" y="2956750"/>
            <a:ext cx="5314554" cy="10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356c461e70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9525" y="4019650"/>
            <a:ext cx="5314500" cy="10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541383f51_1_1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244" name="Google Shape;244;g13541383f51_1_1"/>
          <p:cNvSpPr txBox="1"/>
          <p:nvPr>
            <p:ph idx="1" type="body"/>
          </p:nvPr>
        </p:nvSpPr>
        <p:spPr>
          <a:xfrm>
            <a:off x="779075" y="1503550"/>
            <a:ext cx="4478400" cy="32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Bring awareness to the Syndemic and the Syringe Sharing Programs in Tennessee, which we currently have two of.</a:t>
            </a:r>
            <a:endParaRPr sz="1500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Analyze factors connected with the syndemic, including endocarditis, osteomyelitis, sepsis, and skin, soft tissue, venous infections (SSTVIs), along with information like the hospital's ICD-10 codes. </a:t>
            </a:r>
            <a:endParaRPr sz="1500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5" name="Google Shape;245;g13541383f51_1_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g13541383f51_1_1"/>
          <p:cNvSpPr txBox="1"/>
          <p:nvPr/>
        </p:nvSpPr>
        <p:spPr>
          <a:xfrm>
            <a:off x="5849575" y="1103350"/>
            <a:ext cx="31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Our Predecessors: The Michigan Study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47" name="Google Shape;247;g13541383f51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25" y="1503550"/>
            <a:ext cx="2808299" cy="32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541383f51_1_16"/>
          <p:cNvSpPr txBox="1"/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Vision</a:t>
            </a:r>
            <a:endParaRPr/>
          </a:p>
        </p:txBody>
      </p:sp>
      <p:sp>
        <p:nvSpPr>
          <p:cNvPr id="253" name="Google Shape;253;g13541383f51_1_16"/>
          <p:cNvSpPr txBox="1"/>
          <p:nvPr>
            <p:ph idx="1" type="body"/>
          </p:nvPr>
        </p:nvSpPr>
        <p:spPr>
          <a:xfrm>
            <a:off x="508375" y="1503550"/>
            <a:ext cx="4236300" cy="32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Primary:</a:t>
            </a:r>
            <a:endParaRPr i="1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tamaran"/>
              <a:buChar char="●"/>
            </a:pPr>
            <a:r>
              <a:rPr lang="en" sz="1500">
                <a:latin typeface="Catamaran"/>
                <a:ea typeface="Catamaran"/>
                <a:cs typeface="Catamaran"/>
                <a:sym typeface="Catamaran"/>
              </a:rPr>
              <a:t>A simple, extensive, interactive dashboard which should include but not be limited to</a:t>
            </a:r>
            <a:r>
              <a:rPr lang="en" sz="1500"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 what assistance each local area is already providing, what areas are most in need, and </a:t>
            </a:r>
            <a:r>
              <a:rPr lang="en" sz="1500">
                <a:latin typeface="Catamaran"/>
                <a:ea typeface="Catamaran"/>
                <a:cs typeface="Catamaran"/>
                <a:sym typeface="Catamaran"/>
              </a:rPr>
              <a:t>how the endemic factors relate to </a:t>
            </a:r>
            <a:r>
              <a:rPr lang="en" sz="1500"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age, race, sex, length of hospital stay, payer, discharge disposition, and cost.</a:t>
            </a:r>
            <a:endParaRPr sz="15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4" name="Google Shape;254;g13541383f51_1_16"/>
          <p:cNvSpPr txBox="1"/>
          <p:nvPr>
            <p:ph idx="2" type="body"/>
          </p:nvPr>
        </p:nvSpPr>
        <p:spPr>
          <a:xfrm>
            <a:off x="5007173" y="1503550"/>
            <a:ext cx="4022100" cy="32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Secondary:</a:t>
            </a:r>
            <a:endParaRPr i="1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en" sz="1500">
                <a:latin typeface="Catamaran"/>
                <a:ea typeface="Catamaran"/>
                <a:cs typeface="Catamaran"/>
                <a:sym typeface="Catamaran"/>
              </a:rPr>
              <a:t>Predictive models that allows researchers and lobbyists to strategically plan future policy</a:t>
            </a:r>
            <a:endParaRPr sz="1500">
              <a:latin typeface="Catamaran"/>
              <a:ea typeface="Catamaran"/>
              <a:cs typeface="Catamaran"/>
              <a:sym typeface="Catamar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en" sz="1500">
                <a:latin typeface="Catamaran"/>
                <a:ea typeface="Catamaran"/>
                <a:cs typeface="Catamaran"/>
                <a:sym typeface="Catamaran"/>
              </a:rPr>
              <a:t>A one page summary of our work </a:t>
            </a:r>
            <a:r>
              <a:rPr lang="en" sz="1500">
                <a:latin typeface="Catamaran"/>
                <a:ea typeface="Catamaran"/>
                <a:cs typeface="Catamaran"/>
                <a:sym typeface="Catamaran"/>
              </a:rPr>
              <a:t>similar</a:t>
            </a:r>
            <a:r>
              <a:rPr lang="en" sz="1500">
                <a:latin typeface="Catamaran"/>
                <a:ea typeface="Catamaran"/>
                <a:cs typeface="Catamaran"/>
                <a:sym typeface="Catamaran"/>
              </a:rPr>
              <a:t> to the Michigan one pager</a:t>
            </a:r>
            <a:endParaRPr sz="15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5" name="Google Shape;255;g13541383f51_1_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541383f51_1_10"/>
          <p:cNvSpPr txBox="1"/>
          <p:nvPr>
            <p:ph idx="1" type="body"/>
          </p:nvPr>
        </p:nvSpPr>
        <p:spPr>
          <a:xfrm>
            <a:off x="855300" y="4330100"/>
            <a:ext cx="7433400" cy="28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endthesyndemictn.org</a:t>
            </a:r>
            <a:endParaRPr/>
          </a:p>
        </p:txBody>
      </p:sp>
      <p:sp>
        <p:nvSpPr>
          <p:cNvPr id="261" name="Google Shape;261;g13541383f51_1_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g13541383f51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1538"/>
            <a:ext cx="8839204" cy="230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"/>
          <p:cNvSpPr txBox="1"/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68" name="Google Shape;268;p5"/>
          <p:cNvSpPr txBox="1"/>
          <p:nvPr>
            <p:ph idx="1" type="subTitle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600"/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269" name="Google Shape;269;p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b="1" i="0" sz="96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